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547" r:id="rId2"/>
    <p:sldId id="550" r:id="rId3"/>
    <p:sldId id="737" r:id="rId4"/>
    <p:sldId id="689" r:id="rId5"/>
    <p:sldId id="760" r:id="rId6"/>
    <p:sldId id="758" r:id="rId7"/>
    <p:sldId id="761" r:id="rId8"/>
    <p:sldId id="759" r:id="rId9"/>
    <p:sldId id="762" r:id="rId10"/>
    <p:sldId id="763" r:id="rId11"/>
    <p:sldId id="562" r:id="rId12"/>
    <p:sldId id="554" r:id="rId13"/>
    <p:sldId id="745" r:id="rId14"/>
    <p:sldId id="552" r:id="rId15"/>
    <p:sldId id="553"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37"/>
            <p14:sldId id="689"/>
            <p14:sldId id="760"/>
            <p14:sldId id="758"/>
            <p14:sldId id="761"/>
            <p14:sldId id="759"/>
            <p14:sldId id="762"/>
            <p14:sldId id="763"/>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8336D-98E8-4862-9923-4F77C3BEBCEF}" v="45" dt="2023-09-22T13:48:33.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14" d="100"/>
          <a:sy n="114" d="100"/>
        </p:scale>
        <p:origin x="184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ren Patel" userId="ab320d50-0cc7-4dc9-a0ad-04af80c50be0" providerId="ADAL" clId="{1D48336D-98E8-4862-9923-4F77C3BEBCEF}"/>
    <pc:docChg chg="undo custSel addSld delSld modSld modSection">
      <pc:chgData name="Hiren Patel" userId="ab320d50-0cc7-4dc9-a0ad-04af80c50be0" providerId="ADAL" clId="{1D48336D-98E8-4862-9923-4F77C3BEBCEF}" dt="2023-09-22T13:48:33.307" v="66"/>
      <pc:docMkLst>
        <pc:docMk/>
      </pc:docMkLst>
      <pc:sldChg chg="modAnim">
        <pc:chgData name="Hiren Patel" userId="ab320d50-0cc7-4dc9-a0ad-04af80c50be0" providerId="ADAL" clId="{1D48336D-98E8-4862-9923-4F77C3BEBCEF}" dt="2023-09-22T13:44:10.462" v="38"/>
        <pc:sldMkLst>
          <pc:docMk/>
          <pc:sldMk cId="3446543318" sldId="562"/>
        </pc:sldMkLst>
      </pc:sldChg>
      <pc:sldChg chg="modSp mod">
        <pc:chgData name="Hiren Patel" userId="ab320d50-0cc7-4dc9-a0ad-04af80c50be0" providerId="ADAL" clId="{1D48336D-98E8-4862-9923-4F77C3BEBCEF}" dt="2023-09-22T13:36:51.280" v="5" actId="1076"/>
        <pc:sldMkLst>
          <pc:docMk/>
          <pc:sldMk cId="4140673580" sldId="689"/>
        </pc:sldMkLst>
        <pc:cxnChg chg="mod">
          <ac:chgData name="Hiren Patel" userId="ab320d50-0cc7-4dc9-a0ad-04af80c50be0" providerId="ADAL" clId="{1D48336D-98E8-4862-9923-4F77C3BEBCEF}" dt="2023-09-22T13:35:37.312" v="4" actId="1076"/>
          <ac:cxnSpMkLst>
            <pc:docMk/>
            <pc:sldMk cId="4140673580" sldId="689"/>
            <ac:cxnSpMk id="4" creationId="{00000000-0000-0000-0000-000000000000}"/>
          </ac:cxnSpMkLst>
        </pc:cxnChg>
        <pc:cxnChg chg="mod">
          <ac:chgData name="Hiren Patel" userId="ab320d50-0cc7-4dc9-a0ad-04af80c50be0" providerId="ADAL" clId="{1D48336D-98E8-4862-9923-4F77C3BEBCEF}" dt="2023-09-22T13:36:51.280" v="5" actId="1076"/>
          <ac:cxnSpMkLst>
            <pc:docMk/>
            <pc:sldMk cId="4140673580" sldId="689"/>
            <ac:cxnSpMk id="7" creationId="{00000000-0000-0000-0000-000000000000}"/>
          </ac:cxnSpMkLst>
        </pc:cxnChg>
      </pc:sldChg>
      <pc:sldChg chg="add del mod modShow">
        <pc:chgData name="Hiren Patel" userId="ab320d50-0cc7-4dc9-a0ad-04af80c50be0" providerId="ADAL" clId="{1D48336D-98E8-4862-9923-4F77C3BEBCEF}" dt="2023-09-22T13:23:57.643" v="2" actId="729"/>
        <pc:sldMkLst>
          <pc:docMk/>
          <pc:sldMk cId="1894728897" sldId="737"/>
        </pc:sldMkLst>
      </pc:sldChg>
      <pc:sldChg chg="addSp delSp modSp mod delAnim modAnim">
        <pc:chgData name="Hiren Patel" userId="ab320d50-0cc7-4dc9-a0ad-04af80c50be0" providerId="ADAL" clId="{1D48336D-98E8-4862-9923-4F77C3BEBCEF}" dt="2023-09-22T13:48:33.307" v="66"/>
        <pc:sldMkLst>
          <pc:docMk/>
          <pc:sldMk cId="3385117703" sldId="758"/>
        </pc:sldMkLst>
        <pc:spChg chg="add mod">
          <ac:chgData name="Hiren Patel" userId="ab320d50-0cc7-4dc9-a0ad-04af80c50be0" providerId="ADAL" clId="{1D48336D-98E8-4862-9923-4F77C3BEBCEF}" dt="2023-09-22T13:45:09.948" v="44" actId="14100"/>
          <ac:spMkLst>
            <pc:docMk/>
            <pc:sldMk cId="3385117703" sldId="758"/>
            <ac:spMk id="3" creationId="{1DAF10E2-7AA4-C50C-5A47-710CE7421DCA}"/>
          </ac:spMkLst>
        </pc:spChg>
        <pc:spChg chg="add mod">
          <ac:chgData name="Hiren Patel" userId="ab320d50-0cc7-4dc9-a0ad-04af80c50be0" providerId="ADAL" clId="{1D48336D-98E8-4862-9923-4F77C3BEBCEF}" dt="2023-09-22T13:45:24.204" v="46" actId="1076"/>
          <ac:spMkLst>
            <pc:docMk/>
            <pc:sldMk cId="3385117703" sldId="758"/>
            <ac:spMk id="4" creationId="{6AB3FE06-0E1F-9D58-CFDF-C4FC28670AD8}"/>
          </ac:spMkLst>
        </pc:spChg>
        <pc:spChg chg="add mod">
          <ac:chgData name="Hiren Patel" userId="ab320d50-0cc7-4dc9-a0ad-04af80c50be0" providerId="ADAL" clId="{1D48336D-98E8-4862-9923-4F77C3BEBCEF}" dt="2023-09-22T13:45:56.556" v="49" actId="14100"/>
          <ac:spMkLst>
            <pc:docMk/>
            <pc:sldMk cId="3385117703" sldId="758"/>
            <ac:spMk id="7" creationId="{EBFA4BB1-2F44-056E-1FA8-F8D74F41B656}"/>
          </ac:spMkLst>
        </pc:spChg>
        <pc:spChg chg="add mod">
          <ac:chgData name="Hiren Patel" userId="ab320d50-0cc7-4dc9-a0ad-04af80c50be0" providerId="ADAL" clId="{1D48336D-98E8-4862-9923-4F77C3BEBCEF}" dt="2023-09-22T13:46:06.819" v="52" actId="14100"/>
          <ac:spMkLst>
            <pc:docMk/>
            <pc:sldMk cId="3385117703" sldId="758"/>
            <ac:spMk id="22" creationId="{DF39F184-BE9A-23D7-03B7-B8EAAE363268}"/>
          </ac:spMkLst>
        </pc:spChg>
        <pc:spChg chg="add mod">
          <ac:chgData name="Hiren Patel" userId="ab320d50-0cc7-4dc9-a0ad-04af80c50be0" providerId="ADAL" clId="{1D48336D-98E8-4862-9923-4F77C3BEBCEF}" dt="2023-09-22T13:46:19.787" v="55" actId="1076"/>
          <ac:spMkLst>
            <pc:docMk/>
            <pc:sldMk cId="3385117703" sldId="758"/>
            <ac:spMk id="23" creationId="{3E653093-DD9D-8C4F-EDAD-0BF12A05D12F}"/>
          </ac:spMkLst>
        </pc:spChg>
        <pc:cxnChg chg="del">
          <ac:chgData name="Hiren Patel" userId="ab320d50-0cc7-4dc9-a0ad-04af80c50be0" providerId="ADAL" clId="{1D48336D-98E8-4862-9923-4F77C3BEBCEF}" dt="2023-09-22T13:44:40.038" v="39" actId="478"/>
          <ac:cxnSpMkLst>
            <pc:docMk/>
            <pc:sldMk cId="3385117703" sldId="758"/>
            <ac:cxnSpMk id="8"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9"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0"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1"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2"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3"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4"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5"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6"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7"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8"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19"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20" creationId="{00000000-0000-0000-0000-000000000000}"/>
          </ac:cxnSpMkLst>
        </pc:cxnChg>
        <pc:cxnChg chg="del">
          <ac:chgData name="Hiren Patel" userId="ab320d50-0cc7-4dc9-a0ad-04af80c50be0" providerId="ADAL" clId="{1D48336D-98E8-4862-9923-4F77C3BEBCEF}" dt="2023-09-22T13:44:40.038" v="39" actId="478"/>
          <ac:cxnSpMkLst>
            <pc:docMk/>
            <pc:sldMk cId="3385117703" sldId="758"/>
            <ac:cxnSpMk id="21" creationId="{00000000-0000-0000-0000-000000000000}"/>
          </ac:cxnSpMkLst>
        </pc:cxnChg>
      </pc:sldChg>
      <pc:sldChg chg="modAnim">
        <pc:chgData name="Hiren Patel" userId="ab320d50-0cc7-4dc9-a0ad-04af80c50be0" providerId="ADAL" clId="{1D48336D-98E8-4862-9923-4F77C3BEBCEF}" dt="2023-09-22T13:41:32.816" v="35"/>
        <pc:sldMkLst>
          <pc:docMk/>
          <pc:sldMk cId="4186714621" sldId="759"/>
        </pc:sldMkLst>
      </pc:sldChg>
      <pc:sldChg chg="modSp mod modAnim">
        <pc:chgData name="Hiren Patel" userId="ab320d50-0cc7-4dc9-a0ad-04af80c50be0" providerId="ADAL" clId="{1D48336D-98E8-4862-9923-4F77C3BEBCEF}" dt="2023-09-22T13:41:14.614" v="31" actId="27636"/>
        <pc:sldMkLst>
          <pc:docMk/>
          <pc:sldMk cId="3449646549" sldId="760"/>
        </pc:sldMkLst>
        <pc:spChg chg="mod">
          <ac:chgData name="Hiren Patel" userId="ab320d50-0cc7-4dc9-a0ad-04af80c50be0" providerId="ADAL" clId="{1D48336D-98E8-4862-9923-4F77C3BEBCEF}" dt="2023-09-22T13:41:14.614" v="31" actId="27636"/>
          <ac:spMkLst>
            <pc:docMk/>
            <pc:sldMk cId="3449646549" sldId="760"/>
            <ac:spMk id="3" creationId="{00000000-0000-0000-0000-000000000000}"/>
          </ac:spMkLst>
        </pc:spChg>
      </pc:sldChg>
      <pc:sldChg chg="modSp add del modAnim">
        <pc:chgData name="Hiren Patel" userId="ab320d50-0cc7-4dc9-a0ad-04af80c50be0" providerId="ADAL" clId="{1D48336D-98E8-4862-9923-4F77C3BEBCEF}" dt="2023-09-22T13:41:25.559" v="34"/>
        <pc:sldMkLst>
          <pc:docMk/>
          <pc:sldMk cId="4264263872" sldId="761"/>
        </pc:sldMkLst>
        <pc:spChg chg="mod">
          <ac:chgData name="Hiren Patel" userId="ab320d50-0cc7-4dc9-a0ad-04af80c50be0" providerId="ADAL" clId="{1D48336D-98E8-4862-9923-4F77C3BEBCEF}" dt="2023-09-22T13:41:19.377" v="32" actId="6549"/>
          <ac:spMkLst>
            <pc:docMk/>
            <pc:sldMk cId="4264263872" sldId="761"/>
            <ac:spMk id="3" creationId="{00000000-0000-0000-0000-000000000000}"/>
          </ac:spMkLst>
        </pc:spChg>
      </pc:sldChg>
      <pc:sldChg chg="modAnim">
        <pc:chgData name="Hiren Patel" userId="ab320d50-0cc7-4dc9-a0ad-04af80c50be0" providerId="ADAL" clId="{1D48336D-98E8-4862-9923-4F77C3BEBCEF}" dt="2023-09-22T13:41:47.704" v="36"/>
        <pc:sldMkLst>
          <pc:docMk/>
          <pc:sldMk cId="2035360248" sldId="762"/>
        </pc:sldMkLst>
      </pc:sldChg>
      <pc:sldChg chg="modAnim">
        <pc:chgData name="Hiren Patel" userId="ab320d50-0cc7-4dc9-a0ad-04af80c50be0" providerId="ADAL" clId="{1D48336D-98E8-4862-9923-4F77C3BEBCEF}" dt="2023-09-22T13:44:05.702" v="37"/>
        <pc:sldMkLst>
          <pc:docMk/>
          <pc:sldMk cId="266355739" sldId="7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2023-09-22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9/22/2023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 </a:t>
            </a:r>
            <a:r>
              <a:rPr lang="en-US" sz="1100" b="0" kern="0" dirty="0" err="1">
                <a:solidFill>
                  <a:srgbClr val="FFFFFF"/>
                </a:solidFill>
                <a:latin typeface="Georgia" panose="02040502050405020303" pitchFamily="18" charset="0"/>
                <a:ea typeface="ＭＳ Ｐゴシック" charset="-128"/>
                <a:cs typeface="Arial" pitchFamily="34" charset="0"/>
              </a:rPr>
              <a:t>Dietl</a:t>
            </a:r>
            <a:r>
              <a:rPr lang="en-US" sz="1100" b="0" kern="0" dirty="0">
                <a:solidFill>
                  <a:srgbClr val="FFFFFF"/>
                </a:solidFill>
                <a:latin typeface="Georgia" panose="02040502050405020303" pitchFamily="18" charset="0"/>
                <a:ea typeface="ＭＳ Ｐゴシック" charset="-128"/>
                <a:cs typeface="Arial" pitchFamily="34" charset="0"/>
              </a:rPr>
              <a:t>, Ph.D.</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2020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The call stack</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a:bodyPr>
          <a:lstStyle/>
          <a:p>
            <a:r>
              <a:rPr lang="en-CA" dirty="0"/>
              <a:t>The </a:t>
            </a:r>
            <a:r>
              <a:rPr lang="en-CA"/>
              <a:t>call stack</a:t>
            </a:r>
            <a:endParaRPr lang="en-CA" sz="2800"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Local variables</a:t>
            </a:r>
          </a:p>
        </p:txBody>
      </p:sp>
      <p:sp>
        <p:nvSpPr>
          <p:cNvPr id="3" name="Content Placeholder 2"/>
          <p:cNvSpPr>
            <a:spLocks noGrp="1"/>
          </p:cNvSpPr>
          <p:nvPr>
            <p:ph idx="1"/>
          </p:nvPr>
        </p:nvSpPr>
        <p:spPr/>
        <p:txBody>
          <a:bodyPr/>
          <a:lstStyle/>
          <a:p>
            <a:pPr algn="l"/>
            <a:r>
              <a:rPr lang="en-US" dirty="0"/>
              <a:t>Thus, our main memory is broken into</a:t>
            </a:r>
            <a:endParaRPr lang="en-CA" dirty="0"/>
          </a:p>
          <a:p>
            <a:pPr marL="0" indent="0" algn="l">
              <a:buNone/>
            </a:pPr>
            <a:r>
              <a:rPr lang="en-US" dirty="0"/>
              <a:t>	three sections</a:t>
            </a:r>
          </a:p>
          <a:p>
            <a:pPr lvl="1" algn="l"/>
            <a:r>
              <a:rPr lang="en-US" dirty="0"/>
              <a:t>Instructions</a:t>
            </a:r>
          </a:p>
          <a:p>
            <a:pPr lvl="1" algn="l"/>
            <a:r>
              <a:rPr lang="en-US" dirty="0"/>
              <a:t>Constants</a:t>
            </a:r>
          </a:p>
          <a:p>
            <a:pPr lvl="1" algn="l"/>
            <a:r>
              <a:rPr lang="en-US" dirty="0"/>
              <a:t>Local variables (the </a:t>
            </a:r>
            <a:r>
              <a:rPr lang="en-US" i="1" dirty="0"/>
              <a:t>call stack</a:t>
            </a:r>
            <a:r>
              <a:rPr lang="en-US" dirty="0"/>
              <a:t>)</a:t>
            </a:r>
          </a:p>
          <a:p>
            <a:pPr algn="l"/>
            <a:r>
              <a:rPr lang="en-US" dirty="0"/>
              <a:t>All the memory in between will be used for:</a:t>
            </a:r>
          </a:p>
          <a:p>
            <a:pPr lvl="1" algn="l"/>
            <a:r>
              <a:rPr lang="en-US" dirty="0"/>
              <a:t>Function calls</a:t>
            </a:r>
          </a:p>
          <a:p>
            <a:pPr lvl="1" algn="l"/>
            <a:r>
              <a:rPr lang="en-US" dirty="0"/>
              <a:t>Requests for additional memory</a:t>
            </a:r>
          </a:p>
          <a:p>
            <a:pPr marL="0" indent="0" algn="l">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63238472"/>
              </p:ext>
            </p:extLst>
          </p:nvPr>
        </p:nvGraphicFramePr>
        <p:xfrm>
          <a:off x="6156176" y="908720"/>
          <a:ext cx="1882420" cy="5119232"/>
        </p:xfrm>
        <a:graphic>
          <a:graphicData uri="http://schemas.openxmlformats.org/drawingml/2006/table">
            <a:tbl>
              <a:tblPr firstRow="1" bandRow="1">
                <a:tableStyleId>{2D5ABB26-0587-4C30-8999-92F81FD0307C}</a:tableStyleId>
              </a:tblPr>
              <a:tblGrid>
                <a:gridCol w="22623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79988">
                <a:tc>
                  <a:txBody>
                    <a:bodyPr/>
                    <a:lstStyle/>
                    <a:p>
                      <a:pPr algn="ctr"/>
                      <a:r>
                        <a:rPr lang="en-US" sz="400" dirty="0">
                          <a:latin typeface="Consolas" panose="020B0609020204030204" pitchFamily="49" charset="0"/>
                        </a:rPr>
                        <a:t> 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Assign 'x' the</a:t>
                      </a:r>
                      <a:r>
                        <a:rPr lang="en-US" sz="400" b="1" baseline="0" dirty="0">
                          <a:solidFill>
                            <a:srgbClr val="FF0000"/>
                          </a:solidFill>
                          <a:latin typeface="Consolas" panose="020B0609020204030204" pitchFamily="49" charset="0"/>
                        </a:rPr>
                        <a:t> value 0.0</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988">
                <a:tc>
                  <a:txBody>
                    <a:bodyPr/>
                    <a:lstStyle/>
                    <a:p>
                      <a:pPr algn="ctr"/>
                      <a:r>
                        <a:rPr lang="en-US" sz="400" dirty="0">
                          <a:latin typeface="Consolas" panose="020B0609020204030204" pitchFamily="49" charset="0"/>
                        </a:rPr>
                        <a:t> 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Call routine</a:t>
                      </a:r>
                      <a:r>
                        <a:rPr lang="en-US" sz="400" b="1" baseline="0" dirty="0">
                          <a:solidFill>
                            <a:srgbClr val="FF0000"/>
                          </a:solidFill>
                          <a:latin typeface="Consolas" panose="020B0609020204030204" pitchFamily="49" charset="0"/>
                        </a:rPr>
                        <a:t> to print a string at Address 13</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988">
                <a:tc>
                  <a:txBody>
                    <a:bodyPr/>
                    <a:lstStyle/>
                    <a:p>
                      <a:pPr algn="ctr"/>
                      <a:r>
                        <a:rPr lang="en-US" sz="400" dirty="0">
                          <a:latin typeface="Consolas" panose="020B0609020204030204" pitchFamily="49" charset="0"/>
                        </a:rPr>
                        <a:t> 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Call routine to access a</a:t>
                      </a:r>
                      <a:r>
                        <a:rPr lang="en-US" sz="400" b="1" baseline="0" dirty="0">
                          <a:solidFill>
                            <a:srgbClr val="FF0000"/>
                          </a:solidFill>
                          <a:latin typeface="Consolas" panose="020B0609020204030204" pitchFamily="49" charset="0"/>
                        </a:rPr>
                        <a:t> double, saving to 'x'</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988">
                <a:tc>
                  <a:txBody>
                    <a:bodyPr/>
                    <a:lstStyle/>
                    <a:p>
                      <a:pPr algn="ctr"/>
                      <a:r>
                        <a:rPr lang="en-US" sz="400" dirty="0">
                          <a:latin typeface="Consolas" panose="020B0609020204030204" pitchFamily="49" charset="0"/>
                        </a:rPr>
                        <a:t> 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Assign 'pi' the</a:t>
                      </a:r>
                      <a:r>
                        <a:rPr lang="en-US" sz="400" b="1" baseline="0" dirty="0">
                          <a:solidFill>
                            <a:srgbClr val="FF0000"/>
                          </a:solidFill>
                          <a:latin typeface="Consolas" panose="020B0609020204030204" pitchFamily="49" charset="0"/>
                        </a:rPr>
                        <a:t> </a:t>
                      </a:r>
                      <a:r>
                        <a:rPr lang="en-US" sz="400" b="1" dirty="0">
                          <a:solidFill>
                            <a:srgbClr val="FF0000"/>
                          </a:solidFill>
                          <a:latin typeface="Consolas" panose="020B0609020204030204" pitchFamily="49" charset="0"/>
                        </a:rPr>
                        <a:t>value at Address 14</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988">
                <a:tc>
                  <a:txBody>
                    <a:bodyPr/>
                    <a:lstStyle/>
                    <a:p>
                      <a:pPr algn="ctr"/>
                      <a:r>
                        <a:rPr lang="en-US" sz="400" dirty="0">
                          <a:latin typeface="Consolas" panose="020B0609020204030204" pitchFamily="49" charset="0"/>
                        </a:rPr>
                        <a:t> 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Subtract</a:t>
                      </a:r>
                      <a:r>
                        <a:rPr lang="en-US" sz="400" b="1" baseline="0" dirty="0">
                          <a:solidFill>
                            <a:srgbClr val="FF0000"/>
                          </a:solidFill>
                          <a:latin typeface="Consolas" panose="020B0609020204030204" pitchFamily="49" charset="0"/>
                        </a:rPr>
                        <a:t> 'pi' from 'x' </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988">
                <a:tc>
                  <a:txBody>
                    <a:bodyPr/>
                    <a:lstStyle/>
                    <a:p>
                      <a:pPr algn="ctr"/>
                      <a:r>
                        <a:rPr lang="en-US" sz="400" dirty="0">
                          <a:latin typeface="Consolas" panose="020B0609020204030204" pitchFamily="49" charset="0"/>
                        </a:rPr>
                        <a:t> 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a:solidFill>
                            <a:srgbClr val="FF0000"/>
                          </a:solidFill>
                          <a:latin typeface="Consolas" panose="020B0609020204030204" pitchFamily="49" charset="0"/>
                        </a:rPr>
                        <a:t>Assign </a:t>
                      </a:r>
                      <a:r>
                        <a:rPr lang="en-US" sz="400" b="1" baseline="0" dirty="0">
                          <a:solidFill>
                            <a:srgbClr val="FF0000"/>
                          </a:solidFill>
                          <a:latin typeface="Consolas" panose="020B0609020204030204" pitchFamily="49" charset="0"/>
                        </a:rPr>
                        <a:t>'result' the previous calculation</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79988">
                <a:tc>
                  <a:txBody>
                    <a:bodyPr/>
                    <a:lstStyle/>
                    <a:p>
                      <a:pPr algn="ctr"/>
                      <a:r>
                        <a:rPr lang="en-US" sz="400" dirty="0">
                          <a:latin typeface="Consolas" panose="020B0609020204030204" pitchFamily="49" charset="0"/>
                        </a:rPr>
                        <a:t> 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Test</a:t>
                      </a:r>
                      <a:r>
                        <a:rPr lang="en-US" sz="400" b="1" baseline="0" dirty="0">
                          <a:solidFill>
                            <a:srgbClr val="FF0000"/>
                          </a:solidFill>
                          <a:latin typeface="Consolas" panose="020B0609020204030204" pitchFamily="49" charset="0"/>
                        </a:rPr>
                        <a:t> if 'result' is not negative, jump to Address 9</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79988">
                <a:tc>
                  <a:txBody>
                    <a:bodyPr/>
                    <a:lstStyle/>
                    <a:p>
                      <a:pPr algn="ctr"/>
                      <a:r>
                        <a:rPr lang="en-US" sz="400" dirty="0">
                          <a:latin typeface="Consolas" panose="020B0609020204030204" pitchFamily="49" charset="0"/>
                        </a:rPr>
                        <a:t> 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Negate 'result' </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79988">
                <a:tc>
                  <a:txBody>
                    <a:bodyPr/>
                    <a:lstStyle/>
                    <a:p>
                      <a:pPr algn="ctr"/>
                      <a:r>
                        <a:rPr lang="en-US" sz="400" dirty="0">
                          <a:latin typeface="Consolas" panose="020B0609020204030204" pitchFamily="49" charset="0"/>
                        </a:rPr>
                        <a:t> 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Assign 'result' the previous calculation</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79988">
                <a:tc>
                  <a:txBody>
                    <a:bodyPr/>
                    <a:lstStyle/>
                    <a:p>
                      <a:pPr algn="ctr"/>
                      <a:r>
                        <a:rPr lang="en-US" sz="400" dirty="0">
                          <a:latin typeface="Consolas" panose="020B0609020204030204" pitchFamily="49" charset="0"/>
                        </a:rPr>
                        <a:t> 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Call routine to print a string at Address 15</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79988">
                <a:tc>
                  <a:txBody>
                    <a:bodyPr/>
                    <a:lstStyle/>
                    <a:p>
                      <a:pPr algn="ctr"/>
                      <a:r>
                        <a:rPr lang="en-US" sz="400" dirty="0">
                          <a:latin typeface="Consolas" panose="020B0609020204030204" pitchFamily="49" charset="0"/>
                        </a:rPr>
                        <a:t>10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Call routine</a:t>
                      </a:r>
                      <a:r>
                        <a:rPr lang="en-US" sz="400" b="1" baseline="0" dirty="0">
                          <a:solidFill>
                            <a:srgbClr val="FF0000"/>
                          </a:solidFill>
                          <a:latin typeface="Consolas" panose="020B0609020204030204" pitchFamily="49" charset="0"/>
                        </a:rPr>
                        <a:t> to print a double 'x'</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79988">
                <a:tc>
                  <a:txBody>
                    <a:bodyPr/>
                    <a:lstStyle/>
                    <a:p>
                      <a:pPr algn="ctr"/>
                      <a:r>
                        <a:rPr lang="en-US" sz="400" dirty="0">
                          <a:latin typeface="Consolas" panose="020B0609020204030204" pitchFamily="49" charset="0"/>
                        </a:rPr>
                        <a:t>11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Call routine to print an end-of-line character</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79988">
                <a:tc>
                  <a:txBody>
                    <a:bodyPr/>
                    <a:lstStyle/>
                    <a:p>
                      <a:pPr algn="ctr"/>
                      <a:r>
                        <a:rPr lang="en-US" sz="400" dirty="0">
                          <a:latin typeface="Consolas" panose="020B0609020204030204" pitchFamily="49" charset="0"/>
                        </a:rPr>
                        <a:t>12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FF0000"/>
                          </a:solidFill>
                          <a:latin typeface="Consolas" panose="020B0609020204030204" pitchFamily="49" charset="0"/>
                        </a:rPr>
                        <a:t>Set return value to 0</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79988">
                <a:tc>
                  <a:txBody>
                    <a:bodyPr/>
                    <a:lstStyle/>
                    <a:p>
                      <a:pPr algn="ctr"/>
                      <a:r>
                        <a:rPr lang="en-US" sz="400" dirty="0">
                          <a:latin typeface="Consolas" panose="020B0609020204030204" pitchFamily="49" charset="0"/>
                        </a:rPr>
                        <a:t>13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a:solidFill>
                            <a:srgbClr val="FF0000"/>
                          </a:solidFill>
                          <a:latin typeface="Consolas" panose="020B0609020204030204" pitchFamily="49" charset="0"/>
                        </a:rPr>
                        <a:t>Exit</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79988">
                <a:tc>
                  <a:txBody>
                    <a:bodyPr/>
                    <a:lstStyle/>
                    <a:p>
                      <a:pPr algn="ctr"/>
                      <a:r>
                        <a:rPr lang="en-US" sz="400" dirty="0">
                          <a:latin typeface="Consolas" panose="020B0609020204030204" pitchFamily="49" charset="0"/>
                        </a:rPr>
                        <a:t>14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0070C0"/>
                          </a:solidFill>
                          <a:latin typeface="Consolas" panose="020B0609020204030204" pitchFamily="49" charset="0"/>
                        </a:rPr>
                        <a:t>"Enter an integer 'n': "</a:t>
                      </a:r>
                      <a:endParaRPr lang="en-CA" sz="400" b="1"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4"/>
                  </a:ext>
                </a:extLst>
              </a:tr>
              <a:tr h="79988">
                <a:tc>
                  <a:txBody>
                    <a:bodyPr/>
                    <a:lstStyle/>
                    <a:p>
                      <a:pPr algn="ctr"/>
                      <a:r>
                        <a:rPr lang="en-US" sz="400" dirty="0">
                          <a:latin typeface="Consolas" panose="020B0609020204030204" pitchFamily="49" charset="0"/>
                        </a:rPr>
                        <a:t>15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a:solidFill>
                            <a:srgbClr val="0070C0"/>
                          </a:solidFill>
                          <a:latin typeface="Consolas" panose="020B0609020204030204" pitchFamily="49" charset="0"/>
                        </a:rPr>
                        <a:t>3.</a:t>
                      </a:r>
                      <a:r>
                        <a:rPr lang="en-US" sz="400" b="1" dirty="0">
                          <a:solidFill>
                            <a:srgbClr val="0070C0"/>
                          </a:solidFill>
                          <a:latin typeface="Consolas" panose="020B0609020204030204" pitchFamily="49" charset="0"/>
                          <a:cs typeface="Consolas" panose="020B0609020204030204" pitchFamily="49" charset="0"/>
                        </a:rPr>
                        <a:t>1415926535897932</a:t>
                      </a:r>
                      <a:endParaRPr lang="en-CA" sz="400" b="1"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79988">
                <a:tc>
                  <a:txBody>
                    <a:bodyPr/>
                    <a:lstStyle/>
                    <a:p>
                      <a:pPr algn="ctr"/>
                      <a:r>
                        <a:rPr lang="en-US" sz="400" dirty="0">
                          <a:latin typeface="Consolas" panose="020B0609020204030204" pitchFamily="49" charset="0"/>
                        </a:rPr>
                        <a:t>16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a:solidFill>
                            <a:srgbClr val="0070C0"/>
                          </a:solidFill>
                          <a:latin typeface="Consolas" panose="020B0609020204030204" pitchFamily="49" charset="0"/>
                        </a:rPr>
                        <a:t>"|n - pi| = "</a:t>
                      </a:r>
                      <a:endParaRPr lang="en-CA" sz="400" b="1"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r h="79988">
                <a:tc>
                  <a:txBody>
                    <a:bodyPr/>
                    <a:lstStyle/>
                    <a:p>
                      <a:pPr algn="ctr"/>
                      <a:r>
                        <a:rPr lang="en-US" sz="400" dirty="0">
                          <a:latin typeface="Consolas" panose="020B0609020204030204" pitchFamily="49" charset="0"/>
                        </a:rPr>
                        <a:t>17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7"/>
                  </a:ext>
                </a:extLst>
              </a:tr>
              <a:tr h="79988">
                <a:tc>
                  <a:txBody>
                    <a:bodyPr/>
                    <a:lstStyle/>
                    <a:p>
                      <a:pPr algn="ctr"/>
                      <a:r>
                        <a:rPr lang="en-US" sz="400" dirty="0">
                          <a:latin typeface="Consolas" panose="020B0609020204030204" pitchFamily="49" charset="0"/>
                        </a:rPr>
                        <a:t>18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8"/>
                  </a:ext>
                </a:extLst>
              </a:tr>
              <a:tr h="79988">
                <a:tc>
                  <a:txBody>
                    <a:bodyPr/>
                    <a:lstStyle/>
                    <a:p>
                      <a:pPr algn="ctr"/>
                      <a:r>
                        <a:rPr lang="en-US" sz="400" dirty="0">
                          <a:latin typeface="Consolas" panose="020B0609020204030204" pitchFamily="49" charset="0"/>
                        </a:rPr>
                        <a:t>19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9"/>
                  </a:ext>
                </a:extLst>
              </a:tr>
              <a:tr h="79988">
                <a:tc>
                  <a:txBody>
                    <a:bodyPr/>
                    <a:lstStyle/>
                    <a:p>
                      <a:pPr algn="ctr"/>
                      <a:r>
                        <a:rPr lang="en-US" sz="400" dirty="0">
                          <a:latin typeface="Consolas" panose="020B0609020204030204" pitchFamily="49" charset="0"/>
                        </a:rPr>
                        <a:t>20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0"/>
                  </a:ext>
                </a:extLst>
              </a:tr>
              <a:tr h="79988">
                <a:tc>
                  <a:txBody>
                    <a:bodyPr/>
                    <a:lstStyle/>
                    <a:p>
                      <a:pPr algn="ctr"/>
                      <a:r>
                        <a:rPr lang="en-US" sz="400" dirty="0">
                          <a:latin typeface="Consolas" panose="020B0609020204030204" pitchFamily="49" charset="0"/>
                        </a:rPr>
                        <a:t>21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1"/>
                  </a:ext>
                </a:extLst>
              </a:tr>
              <a:tr h="79988">
                <a:tc>
                  <a:txBody>
                    <a:bodyPr/>
                    <a:lstStyle/>
                    <a:p>
                      <a:pPr algn="ctr"/>
                      <a:r>
                        <a:rPr lang="en-US" sz="400" dirty="0">
                          <a:latin typeface="Consolas" panose="020B0609020204030204" pitchFamily="49" charset="0"/>
                        </a:rPr>
                        <a:t>22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2"/>
                  </a:ext>
                </a:extLst>
              </a:tr>
              <a:tr h="79988">
                <a:tc>
                  <a:txBody>
                    <a:bodyPr/>
                    <a:lstStyle/>
                    <a:p>
                      <a:pPr algn="ctr"/>
                      <a:r>
                        <a:rPr lang="en-US" sz="400" dirty="0">
                          <a:latin typeface="Consolas" panose="020B0609020204030204" pitchFamily="49" charset="0"/>
                        </a:rPr>
                        <a:t>23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3"/>
                  </a:ext>
                </a:extLst>
              </a:tr>
              <a:tr h="79988">
                <a:tc>
                  <a:txBody>
                    <a:bodyPr/>
                    <a:lstStyle/>
                    <a:p>
                      <a:pPr algn="ctr"/>
                      <a:r>
                        <a:rPr lang="en-US" sz="400" dirty="0">
                          <a:latin typeface="Consolas" panose="020B0609020204030204" pitchFamily="49" charset="0"/>
                        </a:rPr>
                        <a:t>24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4"/>
                  </a:ext>
                </a:extLst>
              </a:tr>
              <a:tr h="79988">
                <a:tc>
                  <a:txBody>
                    <a:bodyPr/>
                    <a:lstStyle/>
                    <a:p>
                      <a:pPr algn="ctr"/>
                      <a:r>
                        <a:rPr lang="en-US" sz="400" dirty="0">
                          <a:latin typeface="Consolas" panose="020B0609020204030204" pitchFamily="49" charset="0"/>
                        </a:rPr>
                        <a:t>25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5"/>
                  </a:ext>
                </a:extLst>
              </a:tr>
              <a:tr h="79988">
                <a:tc>
                  <a:txBody>
                    <a:bodyPr/>
                    <a:lstStyle/>
                    <a:p>
                      <a:pPr algn="ctr"/>
                      <a:r>
                        <a:rPr lang="en-US" sz="400" dirty="0">
                          <a:latin typeface="Consolas" panose="020B0609020204030204" pitchFamily="49" charset="0"/>
                        </a:rPr>
                        <a:t>26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6"/>
                  </a:ext>
                </a:extLst>
              </a:tr>
              <a:tr h="79988">
                <a:tc>
                  <a:txBody>
                    <a:bodyPr/>
                    <a:lstStyle/>
                    <a:p>
                      <a:pPr algn="ctr"/>
                      <a:r>
                        <a:rPr lang="en-US" sz="400" dirty="0">
                          <a:latin typeface="Consolas" panose="020B0609020204030204" pitchFamily="49" charset="0"/>
                        </a:rPr>
                        <a:t>27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7"/>
                  </a:ext>
                </a:extLst>
              </a:tr>
              <a:tr h="79988">
                <a:tc>
                  <a:txBody>
                    <a:bodyPr/>
                    <a:lstStyle/>
                    <a:p>
                      <a:pPr algn="ctr"/>
                      <a:r>
                        <a:rPr lang="en-US" sz="400" dirty="0">
                          <a:latin typeface="Consolas" panose="020B0609020204030204" pitchFamily="49" charset="0"/>
                        </a:rPr>
                        <a:t>28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8"/>
                  </a:ext>
                </a:extLst>
              </a:tr>
              <a:tr h="79988">
                <a:tc>
                  <a:txBody>
                    <a:bodyPr/>
                    <a:lstStyle/>
                    <a:p>
                      <a:pPr algn="ctr"/>
                      <a:r>
                        <a:rPr lang="en-US" sz="400" dirty="0">
                          <a:latin typeface="Consolas" panose="020B0609020204030204" pitchFamily="49" charset="0"/>
                        </a:rPr>
                        <a:t>29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9"/>
                  </a:ext>
                </a:extLst>
              </a:tr>
              <a:tr h="79988">
                <a:tc>
                  <a:txBody>
                    <a:bodyPr/>
                    <a:lstStyle/>
                    <a:p>
                      <a:pPr algn="ctr"/>
                      <a:r>
                        <a:rPr lang="en-US" sz="400" dirty="0">
                          <a:latin typeface="Consolas" panose="020B0609020204030204" pitchFamily="49" charset="0"/>
                        </a:rPr>
                        <a:t>30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0"/>
                  </a:ext>
                </a:extLst>
              </a:tr>
              <a:tr h="79988">
                <a:tc>
                  <a:txBody>
                    <a:bodyPr/>
                    <a:lstStyle/>
                    <a:p>
                      <a:pPr algn="ctr"/>
                      <a:r>
                        <a:rPr lang="en-US" sz="400" dirty="0">
                          <a:latin typeface="Consolas" panose="020B0609020204030204" pitchFamily="49" charset="0"/>
                        </a:rPr>
                        <a:t>31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1"/>
                  </a:ext>
                </a:extLst>
              </a:tr>
              <a:tr h="79988">
                <a:tc>
                  <a:txBody>
                    <a:bodyPr/>
                    <a:lstStyle/>
                    <a:p>
                      <a:pPr algn="ctr"/>
                      <a:r>
                        <a:rPr lang="en-US" sz="400" dirty="0">
                          <a:latin typeface="Consolas" panose="020B0609020204030204" pitchFamily="49" charset="0"/>
                        </a:rPr>
                        <a:t>32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2"/>
                  </a:ext>
                </a:extLst>
              </a:tr>
              <a:tr h="79988">
                <a:tc>
                  <a:txBody>
                    <a:bodyPr/>
                    <a:lstStyle/>
                    <a:p>
                      <a:pPr algn="ctr"/>
                      <a:r>
                        <a:rPr lang="en-US" sz="400" dirty="0">
                          <a:latin typeface="Consolas" panose="020B0609020204030204" pitchFamily="49" charset="0"/>
                        </a:rPr>
                        <a:t>33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3"/>
                  </a:ext>
                </a:extLst>
              </a:tr>
              <a:tr h="79988">
                <a:tc>
                  <a:txBody>
                    <a:bodyPr/>
                    <a:lstStyle/>
                    <a:p>
                      <a:pPr algn="ctr"/>
                      <a:r>
                        <a:rPr lang="en-US" sz="400" dirty="0">
                          <a:latin typeface="Consolas" panose="020B0609020204030204" pitchFamily="49" charset="0"/>
                        </a:rPr>
                        <a:t>34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4"/>
                  </a:ext>
                </a:extLst>
              </a:tr>
              <a:tr h="79988">
                <a:tc>
                  <a:txBody>
                    <a:bodyPr/>
                    <a:lstStyle/>
                    <a:p>
                      <a:pPr algn="ctr"/>
                      <a:r>
                        <a:rPr lang="en-US" sz="400" dirty="0">
                          <a:latin typeface="Consolas" panose="020B0609020204030204" pitchFamily="49" charset="0"/>
                        </a:rPr>
                        <a:t>35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5"/>
                  </a:ext>
                </a:extLst>
              </a:tr>
              <a:tr h="79988">
                <a:tc>
                  <a:txBody>
                    <a:bodyPr/>
                    <a:lstStyle/>
                    <a:p>
                      <a:pPr algn="ctr"/>
                      <a:r>
                        <a:rPr lang="en-US" sz="400" dirty="0">
                          <a:latin typeface="Consolas" panose="020B0609020204030204" pitchFamily="49" charset="0"/>
                        </a:rPr>
                        <a:t>36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6"/>
                  </a:ext>
                </a:extLst>
              </a:tr>
              <a:tr h="79988">
                <a:tc>
                  <a:txBody>
                    <a:bodyPr/>
                    <a:lstStyle/>
                    <a:p>
                      <a:pPr algn="ctr"/>
                      <a:r>
                        <a:rPr lang="en-US" sz="400" dirty="0">
                          <a:latin typeface="Consolas" panose="020B0609020204030204" pitchFamily="49" charset="0"/>
                        </a:rPr>
                        <a:t>37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7"/>
                  </a:ext>
                </a:extLst>
              </a:tr>
              <a:tr h="79988">
                <a:tc>
                  <a:txBody>
                    <a:bodyPr/>
                    <a:lstStyle/>
                    <a:p>
                      <a:pPr algn="ctr"/>
                      <a:r>
                        <a:rPr lang="en-US" sz="400" dirty="0">
                          <a:latin typeface="Consolas" panose="020B0609020204030204" pitchFamily="49" charset="0"/>
                        </a:rPr>
                        <a:t>38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8"/>
                  </a:ext>
                </a:extLst>
              </a:tr>
              <a:tr h="79988">
                <a:tc>
                  <a:txBody>
                    <a:bodyPr/>
                    <a:lstStyle/>
                    <a:p>
                      <a:pPr algn="ctr"/>
                      <a:r>
                        <a:rPr lang="en-US" sz="400" dirty="0">
                          <a:latin typeface="Consolas" panose="020B0609020204030204" pitchFamily="49" charset="0"/>
                        </a:rPr>
                        <a:t>39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9"/>
                  </a:ext>
                </a:extLst>
              </a:tr>
              <a:tr h="79988">
                <a:tc>
                  <a:txBody>
                    <a:bodyPr/>
                    <a:lstStyle/>
                    <a:p>
                      <a:pPr algn="ctr"/>
                      <a:r>
                        <a:rPr lang="en-US" sz="400" dirty="0">
                          <a:latin typeface="Consolas" panose="020B0609020204030204" pitchFamily="49" charset="0"/>
                        </a:rPr>
                        <a:t>40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0"/>
                  </a:ext>
                </a:extLst>
              </a:tr>
              <a:tr h="79988">
                <a:tc>
                  <a:txBody>
                    <a:bodyPr/>
                    <a:lstStyle/>
                    <a:p>
                      <a:pPr algn="ctr"/>
                      <a:r>
                        <a:rPr lang="en-US" sz="400" dirty="0">
                          <a:latin typeface="Consolas" panose="020B0609020204030204" pitchFamily="49" charset="0"/>
                        </a:rPr>
                        <a:t>41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1"/>
                  </a:ext>
                </a:extLst>
              </a:tr>
              <a:tr h="79988">
                <a:tc>
                  <a:txBody>
                    <a:bodyPr/>
                    <a:lstStyle/>
                    <a:p>
                      <a:pPr algn="ctr"/>
                      <a:r>
                        <a:rPr lang="en-US" sz="400" dirty="0">
                          <a:latin typeface="Consolas" panose="020B0609020204030204" pitchFamily="49" charset="0"/>
                        </a:rPr>
                        <a:t>42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2"/>
                  </a:ext>
                </a:extLst>
              </a:tr>
              <a:tr h="79988">
                <a:tc>
                  <a:txBody>
                    <a:bodyPr/>
                    <a:lstStyle/>
                    <a:p>
                      <a:pPr algn="ctr"/>
                      <a:r>
                        <a:rPr lang="en-US" sz="400" dirty="0">
                          <a:latin typeface="Consolas" panose="020B0609020204030204" pitchFamily="49" charset="0"/>
                        </a:rPr>
                        <a:t>43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3"/>
                  </a:ext>
                </a:extLst>
              </a:tr>
              <a:tr h="79988">
                <a:tc>
                  <a:txBody>
                    <a:bodyPr/>
                    <a:lstStyle/>
                    <a:p>
                      <a:pPr algn="ctr"/>
                      <a:r>
                        <a:rPr lang="en-US" sz="400" dirty="0">
                          <a:latin typeface="Consolas" panose="020B0609020204030204" pitchFamily="49" charset="0"/>
                        </a:rPr>
                        <a:t>44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4"/>
                  </a:ext>
                </a:extLst>
              </a:tr>
              <a:tr h="79988">
                <a:tc>
                  <a:txBody>
                    <a:bodyPr/>
                    <a:lstStyle/>
                    <a:p>
                      <a:pPr algn="ctr"/>
                      <a:r>
                        <a:rPr lang="en-US" sz="400" dirty="0">
                          <a:latin typeface="Consolas" panose="020B0609020204030204" pitchFamily="49" charset="0"/>
                        </a:rPr>
                        <a:t>45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5"/>
                  </a:ext>
                </a:extLst>
              </a:tr>
              <a:tr h="79988">
                <a:tc>
                  <a:txBody>
                    <a:bodyPr/>
                    <a:lstStyle/>
                    <a:p>
                      <a:pPr algn="ctr"/>
                      <a:r>
                        <a:rPr lang="en-US" sz="400" dirty="0">
                          <a:latin typeface="Consolas" panose="020B0609020204030204" pitchFamily="49" charset="0"/>
                        </a:rPr>
                        <a:t>46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6"/>
                  </a:ext>
                </a:extLst>
              </a:tr>
              <a:tr h="79988">
                <a:tc>
                  <a:txBody>
                    <a:bodyPr/>
                    <a:lstStyle/>
                    <a:p>
                      <a:pPr algn="ctr"/>
                      <a:r>
                        <a:rPr lang="en-US" sz="400" dirty="0">
                          <a:latin typeface="Consolas" panose="020B0609020204030204" pitchFamily="49" charset="0"/>
                        </a:rPr>
                        <a:t>47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7"/>
                  </a:ext>
                </a:extLst>
              </a:tr>
              <a:tr h="79988">
                <a:tc>
                  <a:txBody>
                    <a:bodyPr/>
                    <a:lstStyle/>
                    <a:p>
                      <a:pPr algn="ctr"/>
                      <a:r>
                        <a:rPr lang="en-US" sz="400" dirty="0">
                          <a:latin typeface="Consolas" panose="020B0609020204030204" pitchFamily="49" charset="0"/>
                        </a:rPr>
                        <a:t>48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8"/>
                  </a:ext>
                </a:extLst>
              </a:tr>
              <a:tr h="79988">
                <a:tc>
                  <a:txBody>
                    <a:bodyPr/>
                    <a:lstStyle/>
                    <a:p>
                      <a:pPr algn="ctr"/>
                      <a:r>
                        <a:rPr lang="en-US" sz="400" dirty="0">
                          <a:latin typeface="Consolas" panose="020B0609020204030204" pitchFamily="49" charset="0"/>
                        </a:rPr>
                        <a:t>49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9"/>
                  </a:ext>
                </a:extLst>
              </a:tr>
              <a:tr h="79988">
                <a:tc>
                  <a:txBody>
                    <a:bodyPr/>
                    <a:lstStyle/>
                    <a:p>
                      <a:pPr algn="ctr"/>
                      <a:r>
                        <a:rPr lang="en-US" sz="400" dirty="0">
                          <a:latin typeface="Consolas" panose="020B0609020204030204" pitchFamily="49" charset="0"/>
                        </a:rPr>
                        <a:t>50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0"/>
                  </a:ext>
                </a:extLst>
              </a:tr>
              <a:tr h="79988">
                <a:tc>
                  <a:txBody>
                    <a:bodyPr/>
                    <a:lstStyle/>
                    <a:p>
                      <a:pPr algn="ctr"/>
                      <a:r>
                        <a:rPr lang="en-US" sz="400" dirty="0">
                          <a:latin typeface="Consolas" panose="020B0609020204030204" pitchFamily="49" charset="0"/>
                        </a:rPr>
                        <a:t>51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1"/>
                  </a:ext>
                </a:extLst>
              </a:tr>
              <a:tr h="79988">
                <a:tc>
                  <a:txBody>
                    <a:bodyPr/>
                    <a:lstStyle/>
                    <a:p>
                      <a:pPr algn="ctr"/>
                      <a:r>
                        <a:rPr lang="en-US" sz="400" dirty="0">
                          <a:latin typeface="Consolas" panose="020B0609020204030204" pitchFamily="49" charset="0"/>
                        </a:rPr>
                        <a:t>52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2"/>
                  </a:ext>
                </a:extLst>
              </a:tr>
              <a:tr h="79988">
                <a:tc>
                  <a:txBody>
                    <a:bodyPr/>
                    <a:lstStyle/>
                    <a:p>
                      <a:pPr algn="ctr"/>
                      <a:r>
                        <a:rPr lang="en-US" sz="400" dirty="0">
                          <a:latin typeface="Consolas" panose="020B0609020204030204" pitchFamily="49" charset="0"/>
                        </a:rPr>
                        <a:t>53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3"/>
                  </a:ext>
                </a:extLst>
              </a:tr>
              <a:tr h="79988">
                <a:tc>
                  <a:txBody>
                    <a:bodyPr/>
                    <a:lstStyle/>
                    <a:p>
                      <a:pPr algn="ctr"/>
                      <a:r>
                        <a:rPr lang="en-US" sz="400" dirty="0">
                          <a:latin typeface="Consolas" panose="020B0609020204030204" pitchFamily="49" charset="0"/>
                        </a:rPr>
                        <a:t>54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4"/>
                  </a:ext>
                </a:extLst>
              </a:tr>
              <a:tr h="79988">
                <a:tc>
                  <a:txBody>
                    <a:bodyPr/>
                    <a:lstStyle/>
                    <a:p>
                      <a:pPr algn="ctr"/>
                      <a:r>
                        <a:rPr lang="en-US" sz="400" dirty="0">
                          <a:latin typeface="Consolas" panose="020B0609020204030204" pitchFamily="49" charset="0"/>
                        </a:rPr>
                        <a:t>55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5"/>
                  </a:ext>
                </a:extLst>
              </a:tr>
              <a:tr h="79988">
                <a:tc>
                  <a:txBody>
                    <a:bodyPr/>
                    <a:lstStyle/>
                    <a:p>
                      <a:pPr algn="ctr"/>
                      <a:r>
                        <a:rPr lang="en-US" sz="400" dirty="0">
                          <a:latin typeface="Consolas" panose="020B0609020204030204" pitchFamily="49" charset="0"/>
                        </a:rPr>
                        <a:t>56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6"/>
                  </a:ext>
                </a:extLst>
              </a:tr>
              <a:tr h="79988">
                <a:tc>
                  <a:txBody>
                    <a:bodyPr/>
                    <a:lstStyle/>
                    <a:p>
                      <a:pPr algn="ctr"/>
                      <a:r>
                        <a:rPr lang="en-US" sz="400" dirty="0">
                          <a:latin typeface="Consolas" panose="020B0609020204030204" pitchFamily="49" charset="0"/>
                        </a:rPr>
                        <a:t>57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7"/>
                  </a:ext>
                </a:extLst>
              </a:tr>
              <a:tr h="79988">
                <a:tc>
                  <a:txBody>
                    <a:bodyPr/>
                    <a:lstStyle/>
                    <a:p>
                      <a:pPr algn="ctr"/>
                      <a:r>
                        <a:rPr lang="en-US" sz="400" dirty="0">
                          <a:latin typeface="Consolas" panose="020B0609020204030204" pitchFamily="49" charset="0"/>
                        </a:rPr>
                        <a:t>58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8"/>
                  </a:ext>
                </a:extLst>
              </a:tr>
              <a:tr h="79988">
                <a:tc>
                  <a:txBody>
                    <a:bodyPr/>
                    <a:lstStyle/>
                    <a:p>
                      <a:pPr algn="ctr"/>
                      <a:r>
                        <a:rPr lang="en-US" sz="400" dirty="0">
                          <a:latin typeface="Consolas" panose="020B0609020204030204" pitchFamily="49" charset="0"/>
                        </a:rPr>
                        <a:t>59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9"/>
                  </a:ext>
                </a:extLst>
              </a:tr>
              <a:tr h="79988">
                <a:tc>
                  <a:txBody>
                    <a:bodyPr/>
                    <a:lstStyle/>
                    <a:p>
                      <a:pPr algn="ctr"/>
                      <a:r>
                        <a:rPr lang="en-US" sz="400" dirty="0">
                          <a:latin typeface="Consolas" panose="020B0609020204030204" pitchFamily="49" charset="0"/>
                        </a:rPr>
                        <a:t>60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60"/>
                  </a:ext>
                </a:extLst>
              </a:tr>
              <a:tr h="79988">
                <a:tc>
                  <a:txBody>
                    <a:bodyPr/>
                    <a:lstStyle/>
                    <a:p>
                      <a:pPr algn="ctr"/>
                      <a:r>
                        <a:rPr lang="en-US" sz="400" dirty="0">
                          <a:latin typeface="Consolas" panose="020B0609020204030204" pitchFamily="49" charset="0"/>
                        </a:rPr>
                        <a:t>61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a:solidFill>
                            <a:srgbClr val="7030A0"/>
                          </a:solidFill>
                          <a:latin typeface="Consolas" panose="020B0609020204030204" pitchFamily="49" charset="0"/>
                        </a:rPr>
                        <a:t>result</a:t>
                      </a:r>
                      <a:endParaRPr lang="en-CA" sz="400" b="1" dirty="0">
                        <a:solidFill>
                          <a:srgbClr val="7030A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61"/>
                  </a:ext>
                </a:extLst>
              </a:tr>
              <a:tr h="79988">
                <a:tc>
                  <a:txBody>
                    <a:bodyPr/>
                    <a:lstStyle/>
                    <a:p>
                      <a:pPr algn="ctr"/>
                      <a:r>
                        <a:rPr lang="en-US" sz="400" dirty="0">
                          <a:latin typeface="Consolas" panose="020B0609020204030204" pitchFamily="49" charset="0"/>
                        </a:rPr>
                        <a:t>62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a:solidFill>
                            <a:srgbClr val="7030A0"/>
                          </a:solidFill>
                          <a:latin typeface="Consolas" panose="020B0609020204030204" pitchFamily="49" charset="0"/>
                        </a:rPr>
                        <a:t>pi</a:t>
                      </a:r>
                      <a:endParaRPr lang="en-CA" sz="400" b="1" dirty="0">
                        <a:solidFill>
                          <a:srgbClr val="7030A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62"/>
                  </a:ext>
                </a:extLst>
              </a:tr>
              <a:tr h="79988">
                <a:tc>
                  <a:txBody>
                    <a:bodyPr/>
                    <a:lstStyle/>
                    <a:p>
                      <a:pPr algn="ctr"/>
                      <a:r>
                        <a:rPr lang="en-US" sz="400" dirty="0">
                          <a:latin typeface="Consolas" panose="020B0609020204030204" pitchFamily="49" charset="0"/>
                        </a:rPr>
                        <a:t>63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a:solidFill>
                            <a:srgbClr val="7030A0"/>
                          </a:solidFill>
                          <a:latin typeface="Consolas" panose="020B0609020204030204" pitchFamily="49" charset="0"/>
                        </a:rPr>
                        <a:t>x</a:t>
                      </a:r>
                      <a:endParaRPr lang="en-CA" sz="400" b="1" dirty="0">
                        <a:solidFill>
                          <a:srgbClr val="7030A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6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13417018"/>
              </p:ext>
            </p:extLst>
          </p:nvPr>
        </p:nvGraphicFramePr>
        <p:xfrm>
          <a:off x="323528" y="4797152"/>
          <a:ext cx="5328592" cy="1584960"/>
        </p:xfrm>
        <a:graphic>
          <a:graphicData uri="http://schemas.openxmlformats.org/drawingml/2006/table">
            <a:tbl>
              <a:tblPr firstRow="1" bandRow="1">
                <a:tableStyleId>{2D5ABB26-0587-4C30-8999-92F81FD0307C}</a:tableStyleId>
              </a:tblPr>
              <a:tblGrid>
                <a:gridCol w="746003">
                  <a:extLst>
                    <a:ext uri="{9D8B030D-6E8A-4147-A177-3AD203B41FA5}">
                      <a16:colId xmlns:a16="http://schemas.microsoft.com/office/drawing/2014/main" val="20000"/>
                    </a:ext>
                  </a:extLst>
                </a:gridCol>
                <a:gridCol w="4582589">
                  <a:extLst>
                    <a:ext uri="{9D8B030D-6E8A-4147-A177-3AD203B41FA5}">
                      <a16:colId xmlns:a16="http://schemas.microsoft.com/office/drawing/2014/main" val="20001"/>
                    </a:ext>
                  </a:extLst>
                </a:gridCol>
              </a:tblGrid>
              <a:tr h="227102">
                <a:tc>
                  <a:txBody>
                    <a:bodyPr/>
                    <a:lstStyle/>
                    <a:p>
                      <a:pPr algn="ctr"/>
                      <a:r>
                        <a:rPr lang="en-CA" sz="1800" b="0" i="0" kern="1200" dirty="0">
                          <a:solidFill>
                            <a:schemeClr val="tx1"/>
                          </a:solidFill>
                          <a:effectLst/>
                          <a:latin typeface="+mn-lt"/>
                          <a:ea typeface="+mn-ea"/>
                          <a:cs typeface="+mn-cs"/>
                        </a:rPr>
                        <a:t>⋮</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7102">
                <a:tc>
                  <a:txBody>
                    <a:bodyPr/>
                    <a:lstStyle/>
                    <a:p>
                      <a:pPr algn="ctr"/>
                      <a:r>
                        <a:rPr lang="en-US" sz="1400" dirty="0">
                          <a:latin typeface="Consolas" panose="020B0609020204030204" pitchFamily="49" charset="0"/>
                        </a:rPr>
                        <a:t>60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7102">
                <a:tc>
                  <a:txBody>
                    <a:bodyPr/>
                    <a:lstStyle/>
                    <a:p>
                      <a:pPr algn="ctr"/>
                      <a:r>
                        <a:rPr lang="en-US" sz="1400" dirty="0">
                          <a:latin typeface="Consolas" panose="020B0609020204030204" pitchFamily="49" charset="0"/>
                        </a:rPr>
                        <a:t>61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b="1" dirty="0">
                          <a:solidFill>
                            <a:srgbClr val="7030A0"/>
                          </a:solidFill>
                          <a:latin typeface="Consolas" panose="020B0609020204030204" pitchFamily="49" charset="0"/>
                        </a:rPr>
                        <a:t>result</a:t>
                      </a:r>
                      <a:endParaRPr lang="en-CA" sz="1400" b="1" dirty="0">
                        <a:solidFill>
                          <a:srgbClr val="7030A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7102">
                <a:tc>
                  <a:txBody>
                    <a:bodyPr/>
                    <a:lstStyle/>
                    <a:p>
                      <a:pPr algn="ctr"/>
                      <a:r>
                        <a:rPr lang="en-US" sz="1400" dirty="0">
                          <a:latin typeface="Consolas" panose="020B0609020204030204" pitchFamily="49" charset="0"/>
                        </a:rPr>
                        <a:t>62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b="1" dirty="0">
                          <a:solidFill>
                            <a:srgbClr val="7030A0"/>
                          </a:solidFill>
                          <a:latin typeface="Consolas" panose="020B0609020204030204" pitchFamily="49" charset="0"/>
                        </a:rPr>
                        <a:t>pi</a:t>
                      </a:r>
                      <a:endParaRPr lang="en-CA" sz="1400" b="1" dirty="0">
                        <a:solidFill>
                          <a:srgbClr val="7030A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7102">
                <a:tc>
                  <a:txBody>
                    <a:bodyPr/>
                    <a:lstStyle/>
                    <a:p>
                      <a:pPr algn="ctr"/>
                      <a:r>
                        <a:rPr lang="en-US" sz="1400" dirty="0">
                          <a:latin typeface="Consolas" panose="020B0609020204030204" pitchFamily="49" charset="0"/>
                        </a:rPr>
                        <a:t>63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7030A0"/>
                          </a:solidFill>
                          <a:latin typeface="Consolas" panose="020B0609020204030204" pitchFamily="49" charset="0"/>
                        </a:rPr>
                        <a:t>x</a:t>
                      </a:r>
                      <a:endParaRPr lang="en-CA" sz="1400" b="1" dirty="0">
                        <a:solidFill>
                          <a:srgbClr val="7030A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66355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Know programs are a sequences of instructions built by the compiler</a:t>
            </a:r>
          </a:p>
          <a:p>
            <a:pPr lvl="1"/>
            <a:r>
              <a:rPr lang="en-US" dirty="0"/>
              <a:t>Understand they must be loaded into main memory to run them</a:t>
            </a:r>
          </a:p>
          <a:p>
            <a:pPr lvl="1"/>
            <a:r>
              <a:rPr lang="en-US" dirty="0"/>
              <a:t>Know that instructions and constants are stored in separate blocks</a:t>
            </a:r>
          </a:p>
          <a:p>
            <a:pPr lvl="1"/>
            <a:r>
              <a:rPr lang="en-US" dirty="0"/>
              <a:t>Know that local variables are stored at the other end of memory</a:t>
            </a:r>
          </a:p>
          <a:p>
            <a:pPr lvl="2"/>
            <a:r>
              <a:rPr lang="en-US" dirty="0"/>
              <a:t>They are stored in what is called the </a:t>
            </a:r>
            <a:r>
              <a:rPr lang="en-US" i="1" dirty="0"/>
              <a:t>call stack</a:t>
            </a:r>
            <a:endParaRPr lang="en-US" dirty="0"/>
          </a:p>
          <a:p>
            <a:pPr lvl="1"/>
            <a:r>
              <a:rPr lang="en-US" dirty="0"/>
              <a:t>Are aware that the remaining memory can also be used by the running program</a:t>
            </a:r>
          </a:p>
          <a:p>
            <a:pPr lvl="1"/>
            <a:endParaRPr lang="en-CA"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No references?</a:t>
            </a:r>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Proof read by Dr. Thomas </a:t>
            </a:r>
            <a:r>
              <a:rPr lang="en-CA" sz="1800" dirty="0" err="1"/>
              <a:t>McConkey</a:t>
            </a:r>
            <a:r>
              <a:rPr lang="en-CA" sz="1800" dirty="0"/>
              <a:t> </a:t>
            </a:r>
            <a:r>
              <a:rPr lang="en-CA" sz="1800"/>
              <a:t>and Charlie Liu.</a:t>
            </a:r>
            <a:endParaRPr lang="en-CA" sz="1800" dirty="0"/>
          </a:p>
        </p:txBody>
      </p:sp>
    </p:spTree>
    <p:extLst>
      <p:ext uri="{BB962C8B-B14F-4D97-AF65-F5344CB8AC3E}">
        <p14:creationId xmlns:p14="http://schemas.microsoft.com/office/powerpoint/2010/main" val="3668347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US" dirty="0"/>
              <a:t>Describe instructions and constants</a:t>
            </a:r>
          </a:p>
          <a:p>
            <a:pPr lvl="1"/>
            <a:r>
              <a:rPr lang="en-US" dirty="0"/>
              <a:t>Give an overview of main memory</a:t>
            </a:r>
          </a:p>
          <a:p>
            <a:pPr lvl="1"/>
            <a:r>
              <a:rPr lang="en-US" dirty="0"/>
              <a:t>Look at how a program is loaded into main memory</a:t>
            </a:r>
          </a:p>
          <a:p>
            <a:pPr lvl="2"/>
            <a:r>
              <a:rPr lang="en-US" dirty="0"/>
              <a:t>Observe where instructions, constants and local variables are stored</a:t>
            </a:r>
          </a:p>
          <a:p>
            <a:pPr lvl="1"/>
            <a:r>
              <a:rPr lang="en-US" dirty="0"/>
              <a:t>Learn about the </a:t>
            </a:r>
            <a:r>
              <a:rPr lang="en-US" i="1" dirty="0"/>
              <a:t>call stack</a:t>
            </a:r>
            <a:r>
              <a:rPr lang="en-US" dirty="0"/>
              <a:t> to store local variables</a:t>
            </a:r>
            <a:endParaRPr lang="en-CA" dirty="0"/>
          </a:p>
          <a:p>
            <a:pPr marL="457200" lvl="1" indent="0">
              <a:buNone/>
            </a:pP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Main memory</a:t>
            </a:r>
          </a:p>
        </p:txBody>
      </p:sp>
      <p:sp>
        <p:nvSpPr>
          <p:cNvPr id="3" name="Content Placeholder 2"/>
          <p:cNvSpPr>
            <a:spLocks noGrp="1"/>
          </p:cNvSpPr>
          <p:nvPr>
            <p:ph idx="1"/>
          </p:nvPr>
        </p:nvSpPr>
        <p:spPr/>
        <p:txBody>
          <a:bodyPr/>
          <a:lstStyle/>
          <a:p>
            <a:r>
              <a:rPr lang="en-CA" dirty="0"/>
              <a:t>Up to now, we have authored, compiled and executed programs</a:t>
            </a:r>
          </a:p>
          <a:p>
            <a:pPr lvl="1"/>
            <a:r>
              <a:rPr lang="en-CA" dirty="0"/>
              <a:t>Question: How does this work?</a:t>
            </a:r>
          </a:p>
        </p:txBody>
      </p:sp>
    </p:spTree>
    <p:extLst>
      <p:ext uri="{BB962C8B-B14F-4D97-AF65-F5344CB8AC3E}">
        <p14:creationId xmlns:p14="http://schemas.microsoft.com/office/powerpoint/2010/main" val="1894728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fontScale="92500" lnSpcReduction="10000"/>
          </a:bodyPr>
          <a:lstStyle/>
          <a:p>
            <a:r>
              <a:rPr lang="en-CA" dirty="0"/>
              <a:t>What happens to a program when it is compiled?</a:t>
            </a:r>
          </a:p>
          <a:p>
            <a:pPr marL="800100" lvl="2" indent="0">
              <a:buNone/>
            </a:pPr>
            <a:r>
              <a:rPr lang="en-CA" sz="1200" dirty="0">
                <a:latin typeface="Consolas" panose="020B0609020204030204" pitchFamily="49" charset="0"/>
                <a:cs typeface="Consolas" panose="020B0609020204030204" pitchFamily="49" charset="0"/>
              </a:rPr>
              <a:t>#include &lt;</a:t>
            </a:r>
            <a:r>
              <a:rPr lang="en-CA" sz="1200" dirty="0" err="1">
                <a:latin typeface="Consolas" panose="020B0609020204030204" pitchFamily="49" charset="0"/>
                <a:cs typeface="Consolas" panose="020B0609020204030204" pitchFamily="49" charset="0"/>
              </a:rPr>
              <a:t>iostream</a:t>
            </a:r>
            <a:r>
              <a:rPr lang="en-CA" sz="1200" dirty="0">
                <a:latin typeface="Consolas" panose="020B0609020204030204" pitchFamily="49" charset="0"/>
                <a:cs typeface="Consolas" panose="020B0609020204030204" pitchFamily="49" charset="0"/>
              </a:rPr>
              <a:t>&gt;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main();</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err="1">
                <a:latin typeface="Consolas" panose="020B0609020204030204" pitchFamily="49" charset="0"/>
                <a:cs typeface="Consolas" panose="020B0609020204030204" pitchFamily="49" charset="0"/>
              </a:rPr>
              <a:t>int</a:t>
            </a:r>
            <a:r>
              <a:rPr lang="en-CA" sz="1200" dirty="0">
                <a:latin typeface="Consolas" panose="020B0609020204030204" pitchFamily="49" charset="0"/>
                <a:cs typeface="Consolas" panose="020B0609020204030204" pitchFamily="49" charset="0"/>
              </a:rPr>
              <a:t> main() {</a:t>
            </a:r>
          </a:p>
          <a:p>
            <a:pPr marL="800100" lvl="2" indent="0">
              <a:buNone/>
            </a:pPr>
            <a:r>
              <a:rPr lang="en-US" sz="1200" dirty="0">
                <a:latin typeface="Consolas" panose="020B0609020204030204" pitchFamily="49" charset="0"/>
                <a:cs typeface="Consolas" panose="020B0609020204030204" pitchFamily="49" charset="0"/>
              </a:rPr>
              <a:t>    double x{};</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"Enter a value 'x':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cin</a:t>
            </a:r>
            <a:r>
              <a:rPr lang="en-US" sz="1200" dirty="0">
                <a:latin typeface="Consolas" panose="020B0609020204030204" pitchFamily="49" charset="0"/>
                <a:cs typeface="Consolas" panose="020B0609020204030204" pitchFamily="49" charset="0"/>
              </a:rPr>
              <a:t> &gt;&gt; x;</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double pi{3.1415926535897932};</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double result{x - pi};</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if ( result &lt; 0 ) {</a:t>
            </a:r>
          </a:p>
          <a:p>
            <a:pPr marL="800100" lvl="2" indent="0">
              <a:buNone/>
            </a:pPr>
            <a:r>
              <a:rPr lang="en-US" sz="1200" dirty="0">
                <a:latin typeface="Consolas" panose="020B0609020204030204" pitchFamily="49" charset="0"/>
                <a:cs typeface="Consolas" panose="020B0609020204030204" pitchFamily="49" charset="0"/>
              </a:rPr>
              <a:t>        result = -result;</a:t>
            </a:r>
          </a:p>
          <a:p>
            <a:pPr marL="800100" lvl="2" indent="0">
              <a:buNone/>
            </a:pPr>
            <a:r>
              <a:rPr lang="en-US" sz="1200" dirty="0">
                <a:latin typeface="Consolas" panose="020B0609020204030204" pitchFamily="49" charset="0"/>
                <a:cs typeface="Consolas" panose="020B0609020204030204" pitchFamily="49" charset="0"/>
              </a:rPr>
              <a:t>    }</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"|x - pi| = " &lt;&lt; result &lt;&lt;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endl</a:t>
            </a:r>
            <a:r>
              <a:rPr lang="en-US" sz="1200" dirty="0">
                <a:latin typeface="Consolas" panose="020B0609020204030204" pitchFamily="49" charset="0"/>
                <a:cs typeface="Consolas" panose="020B0609020204030204" pitchFamily="49" charset="0"/>
              </a:rPr>
              <a:t>;</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return 0;</a:t>
            </a:r>
          </a:p>
          <a:p>
            <a:pPr marL="800100" lvl="2" indent="0">
              <a:buNone/>
            </a:pPr>
            <a:r>
              <a:rPr lang="en-US" sz="12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cxnSp>
        <p:nvCxnSpPr>
          <p:cNvPr id="4" name="Straight Arrow Connector 3"/>
          <p:cNvCxnSpPr/>
          <p:nvPr/>
        </p:nvCxnSpPr>
        <p:spPr>
          <a:xfrm>
            <a:off x="395536" y="3284984"/>
            <a:ext cx="57606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95536" y="4049079"/>
            <a:ext cx="57606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5536" y="4509120"/>
            <a:ext cx="57606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5536" y="5157192"/>
            <a:ext cx="57606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95536" y="5814595"/>
            <a:ext cx="57606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406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normAutofit/>
          </a:bodyPr>
          <a:lstStyle/>
          <a:p>
            <a:r>
              <a:rPr lang="en-CA" dirty="0"/>
              <a:t>A program is converted into a sequence of instructions that the computer can execute</a:t>
            </a:r>
          </a:p>
          <a:p>
            <a:pPr lvl="1"/>
            <a:r>
              <a:rPr lang="en-US" dirty="0"/>
              <a:t>These instructions are stored in a </a:t>
            </a:r>
            <a:r>
              <a:rPr lang="en-US" i="1" dirty="0"/>
              <a:t>file</a:t>
            </a:r>
            <a:r>
              <a:rPr lang="en-US" dirty="0"/>
              <a:t> within a </a:t>
            </a:r>
            <a:r>
              <a:rPr lang="en-US" i="1" dirty="0"/>
              <a:t>file system</a:t>
            </a:r>
          </a:p>
          <a:p>
            <a:pPr lvl="2"/>
            <a:r>
              <a:rPr lang="en-US" dirty="0"/>
              <a:t>They are often called </a:t>
            </a:r>
            <a:r>
              <a:rPr lang="en-US" i="1" dirty="0"/>
              <a:t>executable files</a:t>
            </a:r>
            <a:r>
              <a:rPr lang="en-US" dirty="0"/>
              <a:t> or </a:t>
            </a:r>
            <a:r>
              <a:rPr lang="en-US" i="1" dirty="0"/>
              <a:t>executables</a:t>
            </a:r>
          </a:p>
          <a:p>
            <a:pPr lvl="1"/>
            <a:r>
              <a:rPr lang="en-US" dirty="0"/>
              <a:t>File systems are generally stored in persistent memory</a:t>
            </a:r>
          </a:p>
          <a:p>
            <a:pPr lvl="2"/>
            <a:r>
              <a:rPr lang="en-US" dirty="0"/>
              <a:t>A hard-disk drive</a:t>
            </a:r>
          </a:p>
          <a:p>
            <a:pPr lvl="2"/>
            <a:r>
              <a:rPr lang="en-US" dirty="0"/>
              <a:t>A solid-state drive</a:t>
            </a:r>
          </a:p>
          <a:p>
            <a:pPr lvl="2"/>
            <a:r>
              <a:rPr lang="en-US" dirty="0"/>
              <a:t>Some form of optical memory</a:t>
            </a:r>
          </a:p>
          <a:p>
            <a:pPr lvl="1"/>
            <a:r>
              <a:rPr lang="en-US" dirty="0"/>
              <a:t>It may also be stored as firmware in flash </a:t>
            </a:r>
            <a:r>
              <a:rPr lang="en-US" cap="small" dirty="0"/>
              <a:t>rom</a:t>
            </a:r>
          </a:p>
          <a:p>
            <a:pPr lvl="1"/>
            <a:r>
              <a:rPr lang="en-US" dirty="0"/>
              <a:t>Each instruction has its own </a:t>
            </a:r>
            <a:r>
              <a:rPr lang="en-US" i="1" dirty="0"/>
              <a:t>address </a:t>
            </a:r>
            <a:r>
              <a:rPr lang="en-US" dirty="0"/>
              <a:t>in that memory</a:t>
            </a:r>
          </a:p>
          <a:p>
            <a:endParaRPr lang="en-CA" dirty="0"/>
          </a:p>
          <a:p>
            <a:endParaRPr lang="en-CA" sz="15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44964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Instructions</a:t>
            </a:r>
          </a:p>
        </p:txBody>
      </p:sp>
      <p:graphicFrame>
        <p:nvGraphicFramePr>
          <p:cNvPr id="5" name="Table 4"/>
          <p:cNvGraphicFramePr>
            <a:graphicFrameLocks noGrp="1"/>
          </p:cNvGraphicFramePr>
          <p:nvPr>
            <p:extLst>
              <p:ext uri="{D42A27DB-BD31-4B8C-83A1-F6EECF244321}">
                <p14:modId xmlns:p14="http://schemas.microsoft.com/office/powerpoint/2010/main" val="2388775669"/>
              </p:ext>
            </p:extLst>
          </p:nvPr>
        </p:nvGraphicFramePr>
        <p:xfrm>
          <a:off x="899592" y="1131600"/>
          <a:ext cx="7200800" cy="5486400"/>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tblGrid>
              <a:tr h="227102">
                <a:tc>
                  <a:txBody>
                    <a:bodyPr/>
                    <a:lstStyle/>
                    <a:p>
                      <a:pPr algn="ctr"/>
                      <a:r>
                        <a:rPr lang="en-US" sz="1400" b="1" dirty="0">
                          <a:latin typeface="Georgia" panose="02040502050405020303" pitchFamily="18" charset="0"/>
                        </a:rPr>
                        <a:t>Address</a:t>
                      </a:r>
                      <a:endParaRPr lang="en-CA" sz="1400" b="1" dirty="0">
                        <a:latin typeface="Georgia" panose="020405020504050203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latin typeface="Georgia" panose="02040502050405020303" pitchFamily="18" charset="0"/>
                        </a:rPr>
                        <a:t>Instruction (rendered</a:t>
                      </a:r>
                      <a:r>
                        <a:rPr lang="en-US" sz="1400" b="1" baseline="0" dirty="0">
                          <a:latin typeface="Georgia" panose="02040502050405020303" pitchFamily="18" charset="0"/>
                        </a:rPr>
                        <a:t> into English)</a:t>
                      </a:r>
                      <a:endParaRPr lang="en-CA" sz="1400" b="1" dirty="0">
                        <a:latin typeface="Georgia" panose="020405020504050203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7102">
                <a:tc>
                  <a:txBody>
                    <a:bodyPr/>
                    <a:lstStyle/>
                    <a:p>
                      <a:pPr algn="ctr"/>
                      <a:r>
                        <a:rPr lang="en-US" sz="1400" dirty="0">
                          <a:latin typeface="Consolas" panose="020B0609020204030204" pitchFamily="49" charset="0"/>
                        </a:rPr>
                        <a:t>1954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b="0" dirty="0">
                          <a:latin typeface="Consolas" panose="020B0609020204030204" pitchFamily="49" charset="0"/>
                        </a:rPr>
                        <a:t>Assign 'x' the</a:t>
                      </a:r>
                      <a:r>
                        <a:rPr lang="en-US" sz="1400" b="0" baseline="0" dirty="0">
                          <a:latin typeface="Consolas" panose="020B0609020204030204" pitchFamily="49" charset="0"/>
                        </a:rPr>
                        <a:t> value 0.0</a:t>
                      </a:r>
                      <a:endParaRPr lang="en-CA" sz="1400" b="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7102">
                <a:tc>
                  <a:txBody>
                    <a:bodyPr/>
                    <a:lstStyle/>
                    <a:p>
                      <a:pPr algn="ctr"/>
                      <a:r>
                        <a:rPr lang="en-US" sz="1400" dirty="0">
                          <a:latin typeface="Consolas" panose="020B0609020204030204" pitchFamily="49" charset="0"/>
                        </a:rPr>
                        <a:t>1955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Call routine</a:t>
                      </a:r>
                      <a:r>
                        <a:rPr lang="en-US" sz="1400" baseline="0" dirty="0">
                          <a:latin typeface="Consolas" panose="020B0609020204030204" pitchFamily="49" charset="0"/>
                        </a:rPr>
                        <a:t> to print a string at Address 14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7102">
                <a:tc>
                  <a:txBody>
                    <a:bodyPr/>
                    <a:lstStyle/>
                    <a:p>
                      <a:pPr algn="ctr"/>
                      <a:r>
                        <a:rPr lang="en-US" sz="1400" dirty="0">
                          <a:latin typeface="Consolas" panose="020B0609020204030204" pitchFamily="49" charset="0"/>
                        </a:rPr>
                        <a:t>1956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Call routine to input a</a:t>
                      </a:r>
                      <a:r>
                        <a:rPr lang="en-US" sz="1400" baseline="0" dirty="0">
                          <a:latin typeface="Consolas" panose="020B0609020204030204" pitchFamily="49" charset="0"/>
                        </a:rPr>
                        <a:t> double, saving the value to 'x'</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7102">
                <a:tc>
                  <a:txBody>
                    <a:bodyPr/>
                    <a:lstStyle/>
                    <a:p>
                      <a:pPr algn="ctr"/>
                      <a:r>
                        <a:rPr lang="en-US" sz="1400" dirty="0">
                          <a:latin typeface="Consolas" panose="020B0609020204030204" pitchFamily="49" charset="0"/>
                        </a:rPr>
                        <a:t>1957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Assign 'pi' the</a:t>
                      </a:r>
                      <a:r>
                        <a:rPr lang="en-US" sz="1400" baseline="0" dirty="0">
                          <a:latin typeface="Consolas" panose="020B0609020204030204" pitchFamily="49" charset="0"/>
                        </a:rPr>
                        <a:t> </a:t>
                      </a:r>
                      <a:r>
                        <a:rPr lang="en-US" sz="1400" dirty="0">
                          <a:latin typeface="Consolas" panose="020B0609020204030204" pitchFamily="49" charset="0"/>
                        </a:rPr>
                        <a:t>value at Address 15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7102">
                <a:tc>
                  <a:txBody>
                    <a:bodyPr/>
                    <a:lstStyle/>
                    <a:p>
                      <a:pPr algn="ctr"/>
                      <a:r>
                        <a:rPr lang="en-US" sz="1400" dirty="0">
                          <a:latin typeface="Consolas" panose="020B0609020204030204" pitchFamily="49" charset="0"/>
                        </a:rPr>
                        <a:t>1958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Subtract</a:t>
                      </a:r>
                      <a:r>
                        <a:rPr lang="en-US" sz="1400" baseline="0" dirty="0">
                          <a:latin typeface="Consolas" panose="020B0609020204030204" pitchFamily="49" charset="0"/>
                        </a:rPr>
                        <a:t> 'pi' from 'x' </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7102">
                <a:tc>
                  <a:txBody>
                    <a:bodyPr/>
                    <a:lstStyle/>
                    <a:p>
                      <a:pPr algn="ctr"/>
                      <a:r>
                        <a:rPr lang="en-US" sz="1400" dirty="0">
                          <a:latin typeface="Consolas" panose="020B0609020204030204" pitchFamily="49" charset="0"/>
                        </a:rPr>
                        <a:t>1959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rPr>
                        <a:t>Assign </a:t>
                      </a:r>
                      <a:r>
                        <a:rPr lang="en-US" sz="1400" baseline="0" dirty="0">
                          <a:latin typeface="Consolas" panose="020B0609020204030204" pitchFamily="49" charset="0"/>
                        </a:rPr>
                        <a:t>'result' the previous calculation</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7102">
                <a:tc>
                  <a:txBody>
                    <a:bodyPr/>
                    <a:lstStyle/>
                    <a:p>
                      <a:pPr algn="ctr"/>
                      <a:r>
                        <a:rPr lang="en-US" sz="1400" dirty="0">
                          <a:latin typeface="Consolas" panose="020B0609020204030204" pitchFamily="49" charset="0"/>
                        </a:rPr>
                        <a:t>1960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I</a:t>
                      </a:r>
                      <a:r>
                        <a:rPr lang="en-US" sz="1400" baseline="0" dirty="0">
                          <a:latin typeface="Consolas" panose="020B0609020204030204" pitchFamily="49" charset="0"/>
                        </a:rPr>
                        <a:t>f 'result' is not negative, jump to Address 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7102">
                <a:tc>
                  <a:txBody>
                    <a:bodyPr/>
                    <a:lstStyle/>
                    <a:p>
                      <a:pPr algn="ctr"/>
                      <a:r>
                        <a:rPr lang="en-US" sz="1400" dirty="0">
                          <a:latin typeface="Consolas" panose="020B0609020204030204" pitchFamily="49" charset="0"/>
                        </a:rPr>
                        <a:t>1961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Negate 'result'</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7102">
                <a:tc>
                  <a:txBody>
                    <a:bodyPr/>
                    <a:lstStyle/>
                    <a:p>
                      <a:pPr algn="ctr"/>
                      <a:r>
                        <a:rPr lang="en-US" sz="1400" dirty="0">
                          <a:latin typeface="Consolas" panose="020B0609020204030204" pitchFamily="49" charset="0"/>
                        </a:rPr>
                        <a:t>1962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Assign 'result' the previous calculation</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7102">
                <a:tc>
                  <a:txBody>
                    <a:bodyPr/>
                    <a:lstStyle/>
                    <a:p>
                      <a:pPr algn="ctr"/>
                      <a:r>
                        <a:rPr lang="en-US" sz="1400" dirty="0">
                          <a:latin typeface="Consolas" panose="020B0609020204030204" pitchFamily="49" charset="0"/>
                        </a:rPr>
                        <a:t>1963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Call routine to print a string at Address 16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7102">
                <a:tc>
                  <a:txBody>
                    <a:bodyPr/>
                    <a:lstStyle/>
                    <a:p>
                      <a:pPr algn="ctr"/>
                      <a:r>
                        <a:rPr lang="en-US" sz="1400" dirty="0">
                          <a:latin typeface="Consolas" panose="020B0609020204030204" pitchFamily="49" charset="0"/>
                        </a:rPr>
                        <a:t>1964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Call routine</a:t>
                      </a:r>
                      <a:r>
                        <a:rPr lang="en-US" sz="1400" baseline="0" dirty="0">
                          <a:latin typeface="Consolas" panose="020B0609020204030204" pitchFamily="49" charset="0"/>
                        </a:rPr>
                        <a:t> to print a double 'x'</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227102">
                <a:tc>
                  <a:txBody>
                    <a:bodyPr/>
                    <a:lstStyle/>
                    <a:p>
                      <a:pPr algn="ctr"/>
                      <a:r>
                        <a:rPr lang="en-US" sz="1400" dirty="0">
                          <a:latin typeface="Consolas" panose="020B0609020204030204" pitchFamily="49" charset="0"/>
                        </a:rPr>
                        <a:t>1965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Call routine to print an end-of-line character</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27102">
                <a:tc>
                  <a:txBody>
                    <a:bodyPr/>
                    <a:lstStyle/>
                    <a:p>
                      <a:pPr algn="ctr"/>
                      <a:r>
                        <a:rPr lang="en-US" sz="1400" dirty="0">
                          <a:latin typeface="Consolas" panose="020B0609020204030204" pitchFamily="49" charset="0"/>
                        </a:rPr>
                        <a:t>1966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Set return value to 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227102">
                <a:tc>
                  <a:txBody>
                    <a:bodyPr/>
                    <a:lstStyle/>
                    <a:p>
                      <a:pPr algn="ctr"/>
                      <a:r>
                        <a:rPr lang="en-US" sz="1400" dirty="0">
                          <a:latin typeface="Consolas" panose="020B0609020204030204" pitchFamily="49" charset="0"/>
                        </a:rPr>
                        <a:t>1967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rPr>
                        <a:t>Return</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4"/>
                  </a:ext>
                </a:extLst>
              </a:tr>
              <a:tr h="227102">
                <a:tc>
                  <a:txBody>
                    <a:bodyPr/>
                    <a:lstStyle/>
                    <a:p>
                      <a:pPr algn="ctr"/>
                      <a:r>
                        <a:rPr lang="en-US" sz="1400" dirty="0">
                          <a:latin typeface="Consolas" panose="020B0609020204030204" pitchFamily="49" charset="0"/>
                        </a:rPr>
                        <a:t>1968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"Enter a value 'x': "</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27102">
                <a:tc>
                  <a:txBody>
                    <a:bodyPr/>
                    <a:lstStyle/>
                    <a:p>
                      <a:pPr algn="ctr"/>
                      <a:r>
                        <a:rPr lang="en-US" sz="1400" dirty="0">
                          <a:latin typeface="Consolas" panose="020B0609020204030204" pitchFamily="49" charset="0"/>
                        </a:rPr>
                        <a:t>1969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a:latin typeface="Consolas" panose="020B0609020204030204" pitchFamily="49" charset="0"/>
                        </a:rPr>
                        <a:t>3.</a:t>
                      </a:r>
                      <a:r>
                        <a:rPr lang="en-US" sz="1400" dirty="0">
                          <a:latin typeface="Consolas" panose="020B0609020204030204" pitchFamily="49" charset="0"/>
                          <a:cs typeface="Consolas" panose="020B0609020204030204" pitchFamily="49" charset="0"/>
                        </a:rPr>
                        <a:t>1415926535897932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r h="227102">
                <a:tc>
                  <a:txBody>
                    <a:bodyPr/>
                    <a:lstStyle/>
                    <a:p>
                      <a:pPr algn="ctr"/>
                      <a:r>
                        <a:rPr lang="en-US" sz="1400" dirty="0">
                          <a:latin typeface="Consolas" panose="020B0609020204030204" pitchFamily="49" charset="0"/>
                        </a:rPr>
                        <a:t>1970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onsolas" panose="020B0609020204030204" pitchFamily="49" charset="0"/>
                        </a:rPr>
                        <a:t>"|x - pi| = "</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6" name="Rounded Rectangle 5"/>
          <p:cNvSpPr/>
          <p:nvPr/>
        </p:nvSpPr>
        <p:spPr>
          <a:xfrm>
            <a:off x="1907704" y="5714594"/>
            <a:ext cx="252028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1907704" y="6017237"/>
            <a:ext cx="194421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p:cNvSpPr/>
          <p:nvPr/>
        </p:nvSpPr>
        <p:spPr>
          <a:xfrm>
            <a:off x="1907704" y="6319880"/>
            <a:ext cx="144016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ounded Rectangle 5">
            <a:extLst>
              <a:ext uri="{FF2B5EF4-FFF2-40B4-BE49-F238E27FC236}">
                <a16:creationId xmlns:a16="http://schemas.microsoft.com/office/drawing/2014/main" id="{1DAF10E2-7AA4-C50C-5A47-710CE7421DCA}"/>
              </a:ext>
            </a:extLst>
          </p:cNvPr>
          <p:cNvSpPr/>
          <p:nvPr/>
        </p:nvSpPr>
        <p:spPr>
          <a:xfrm>
            <a:off x="1187624" y="1448292"/>
            <a:ext cx="6264696" cy="9005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ounded Rectangle 5">
            <a:extLst>
              <a:ext uri="{FF2B5EF4-FFF2-40B4-BE49-F238E27FC236}">
                <a16:creationId xmlns:a16="http://schemas.microsoft.com/office/drawing/2014/main" id="{6AB3FE06-0E1F-9D58-CFDF-C4FC28670AD8}"/>
              </a:ext>
            </a:extLst>
          </p:cNvPr>
          <p:cNvSpPr/>
          <p:nvPr/>
        </p:nvSpPr>
        <p:spPr>
          <a:xfrm>
            <a:off x="1169864" y="2374187"/>
            <a:ext cx="6264696" cy="9005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5">
            <a:extLst>
              <a:ext uri="{FF2B5EF4-FFF2-40B4-BE49-F238E27FC236}">
                <a16:creationId xmlns:a16="http://schemas.microsoft.com/office/drawing/2014/main" id="{EBFA4BB1-2F44-056E-1FA8-F8D74F41B656}"/>
              </a:ext>
            </a:extLst>
          </p:cNvPr>
          <p:cNvSpPr/>
          <p:nvPr/>
        </p:nvSpPr>
        <p:spPr>
          <a:xfrm>
            <a:off x="1187624" y="3302391"/>
            <a:ext cx="6264696" cy="555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5">
            <a:extLst>
              <a:ext uri="{FF2B5EF4-FFF2-40B4-BE49-F238E27FC236}">
                <a16:creationId xmlns:a16="http://schemas.microsoft.com/office/drawing/2014/main" id="{DF39F184-BE9A-23D7-03B7-B8EAAE363268}"/>
              </a:ext>
            </a:extLst>
          </p:cNvPr>
          <p:cNvSpPr/>
          <p:nvPr/>
        </p:nvSpPr>
        <p:spPr>
          <a:xfrm>
            <a:off x="1169864" y="3885464"/>
            <a:ext cx="6264696" cy="12137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5">
            <a:extLst>
              <a:ext uri="{FF2B5EF4-FFF2-40B4-BE49-F238E27FC236}">
                <a16:creationId xmlns:a16="http://schemas.microsoft.com/office/drawing/2014/main" id="{3E653093-DD9D-8C4F-EDAD-0BF12A05D12F}"/>
              </a:ext>
            </a:extLst>
          </p:cNvPr>
          <p:cNvSpPr/>
          <p:nvPr/>
        </p:nvSpPr>
        <p:spPr>
          <a:xfrm>
            <a:off x="1178388" y="5099220"/>
            <a:ext cx="6264696" cy="555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3851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3" grpId="0" animBg="1"/>
      <p:bldP spid="4" grpId="0" animBg="1"/>
      <p:bldP spid="7"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memory</a:t>
            </a:r>
            <a:endParaRPr lang="en-CA" dirty="0"/>
          </a:p>
        </p:txBody>
      </p:sp>
      <p:sp>
        <p:nvSpPr>
          <p:cNvPr id="3" name="Content Placeholder 2"/>
          <p:cNvSpPr>
            <a:spLocks noGrp="1"/>
          </p:cNvSpPr>
          <p:nvPr>
            <p:ph idx="1"/>
          </p:nvPr>
        </p:nvSpPr>
        <p:spPr/>
        <p:txBody>
          <a:bodyPr/>
          <a:lstStyle/>
          <a:p>
            <a:r>
              <a:rPr lang="en-CA" dirty="0"/>
              <a:t>When you run a program,</a:t>
            </a:r>
          </a:p>
          <a:p>
            <a:pPr marL="0" indent="0">
              <a:buNone/>
            </a:pPr>
            <a:r>
              <a:rPr lang="en-CA" dirty="0"/>
              <a:t>	the instructions and constants are loaded into main memory</a:t>
            </a:r>
          </a:p>
          <a:p>
            <a:pPr lvl="1"/>
            <a:r>
              <a:rPr lang="en-US" dirty="0"/>
              <a:t>The processor then starts executing one instruction at a time</a:t>
            </a:r>
            <a:endParaRPr lang="en-CA"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4264263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Main memory</a:t>
            </a:r>
          </a:p>
        </p:txBody>
      </p:sp>
      <p:sp>
        <p:nvSpPr>
          <p:cNvPr id="3" name="Content Placeholder 2"/>
          <p:cNvSpPr>
            <a:spLocks noGrp="1"/>
          </p:cNvSpPr>
          <p:nvPr>
            <p:ph idx="1"/>
          </p:nvPr>
        </p:nvSpPr>
        <p:spPr/>
        <p:txBody>
          <a:bodyPr/>
          <a:lstStyle/>
          <a:p>
            <a:pPr algn="l"/>
            <a:r>
              <a:rPr lang="en-US" dirty="0"/>
              <a:t>In main memory,</a:t>
            </a:r>
          </a:p>
          <a:p>
            <a:pPr marL="0" indent="0" algn="l">
              <a:buNone/>
            </a:pPr>
            <a:r>
              <a:rPr lang="en-US" dirty="0"/>
              <a:t>	we now have</a:t>
            </a:r>
          </a:p>
          <a:p>
            <a:pPr lvl="1"/>
            <a:r>
              <a:rPr lang="en-US" dirty="0"/>
              <a:t>Instructions</a:t>
            </a:r>
            <a:endParaRPr lang="en-CA" dirty="0"/>
          </a:p>
          <a:p>
            <a:pPr lvl="1"/>
            <a:r>
              <a:rPr lang="en-US" dirty="0"/>
              <a:t>Constants (literals)</a:t>
            </a:r>
          </a:p>
          <a:p>
            <a:pPr lvl="1"/>
            <a:endParaRPr lang="en-US" dirty="0"/>
          </a:p>
          <a:p>
            <a:r>
              <a:rPr lang="en-US" dirty="0"/>
              <a:t>Question:</a:t>
            </a:r>
          </a:p>
          <a:p>
            <a:pPr marL="0" indent="0">
              <a:buNone/>
            </a:pPr>
            <a:r>
              <a:rPr lang="en-US" dirty="0"/>
              <a:t>	Where are the </a:t>
            </a:r>
            <a:r>
              <a:rPr lang="en-US" dirty="0" err="1"/>
              <a:t>loca</a:t>
            </a:r>
            <a:r>
              <a:rPr lang="en-CA" dirty="0"/>
              <a:t>l</a:t>
            </a:r>
            <a:endParaRPr lang="en-US" dirty="0"/>
          </a:p>
          <a:p>
            <a:pPr marL="0" indent="0">
              <a:buNone/>
            </a:pPr>
            <a:r>
              <a:rPr lang="en-US" dirty="0"/>
              <a:t>	variables stored?</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841493295"/>
              </p:ext>
            </p:extLst>
          </p:nvPr>
        </p:nvGraphicFramePr>
        <p:xfrm>
          <a:off x="3779912" y="1556792"/>
          <a:ext cx="5256584" cy="4663440"/>
        </p:xfrm>
        <a:graphic>
          <a:graphicData uri="http://schemas.openxmlformats.org/drawingml/2006/table">
            <a:tbl>
              <a:tblPr firstRow="1" bandRow="1">
                <a:tableStyleId>{2D5ABB26-0587-4C30-8999-92F81FD0307C}</a:tableStyleId>
              </a:tblPr>
              <a:tblGrid>
                <a:gridCol w="366202">
                  <a:extLst>
                    <a:ext uri="{9D8B030D-6E8A-4147-A177-3AD203B41FA5}">
                      <a16:colId xmlns:a16="http://schemas.microsoft.com/office/drawing/2014/main" val="20000"/>
                    </a:ext>
                  </a:extLst>
                </a:gridCol>
                <a:gridCol w="4890382">
                  <a:extLst>
                    <a:ext uri="{9D8B030D-6E8A-4147-A177-3AD203B41FA5}">
                      <a16:colId xmlns:a16="http://schemas.microsoft.com/office/drawing/2014/main" val="20001"/>
                    </a:ext>
                  </a:extLst>
                </a:gridCol>
              </a:tblGrid>
              <a:tr h="227102">
                <a:tc>
                  <a:txBody>
                    <a:bodyPr/>
                    <a:lstStyle/>
                    <a:p>
                      <a:pPr algn="r"/>
                      <a:r>
                        <a:rPr lang="en-US" sz="1200" dirty="0">
                          <a:latin typeface="Consolas" panose="020B0609020204030204" pitchFamily="49" charset="0"/>
                        </a:rPr>
                        <a:t>0</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Assign 'x' the</a:t>
                      </a:r>
                      <a:r>
                        <a:rPr lang="en-US" sz="1200" baseline="0" dirty="0">
                          <a:solidFill>
                            <a:srgbClr val="FF0000"/>
                          </a:solidFill>
                          <a:latin typeface="Consolas" panose="020B0609020204030204" pitchFamily="49" charset="0"/>
                        </a:rPr>
                        <a:t> value 0.0</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7102">
                <a:tc>
                  <a:txBody>
                    <a:bodyPr/>
                    <a:lstStyle/>
                    <a:p>
                      <a:pPr algn="r"/>
                      <a:r>
                        <a:rPr lang="en-US" sz="1200" dirty="0">
                          <a:latin typeface="Consolas" panose="020B0609020204030204" pitchFamily="49" charset="0"/>
                        </a:rPr>
                        <a:t>1</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Call routine</a:t>
                      </a:r>
                      <a:r>
                        <a:rPr lang="en-US" sz="1200" baseline="0" dirty="0">
                          <a:solidFill>
                            <a:srgbClr val="FF0000"/>
                          </a:solidFill>
                          <a:latin typeface="Consolas" panose="020B0609020204030204" pitchFamily="49" charset="0"/>
                        </a:rPr>
                        <a:t> to print a string at Address 14</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7102">
                <a:tc>
                  <a:txBody>
                    <a:bodyPr/>
                    <a:lstStyle/>
                    <a:p>
                      <a:pPr algn="r"/>
                      <a:r>
                        <a:rPr lang="en-US" sz="1200" dirty="0">
                          <a:latin typeface="Consolas" panose="020B0609020204030204" pitchFamily="49" charset="0"/>
                        </a:rPr>
                        <a:t>2</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Call routine to input a</a:t>
                      </a:r>
                      <a:r>
                        <a:rPr lang="en-US" sz="1200" baseline="0" dirty="0">
                          <a:solidFill>
                            <a:srgbClr val="FF0000"/>
                          </a:solidFill>
                          <a:latin typeface="Consolas" panose="020B0609020204030204" pitchFamily="49" charset="0"/>
                        </a:rPr>
                        <a:t> double, saving the value to 'x'</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7102">
                <a:tc>
                  <a:txBody>
                    <a:bodyPr/>
                    <a:lstStyle/>
                    <a:p>
                      <a:pPr algn="r"/>
                      <a:r>
                        <a:rPr lang="en-US" sz="1200" dirty="0">
                          <a:latin typeface="Consolas" panose="020B0609020204030204" pitchFamily="49" charset="0"/>
                        </a:rPr>
                        <a:t>3</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Assign 'pi' the</a:t>
                      </a:r>
                      <a:r>
                        <a:rPr lang="en-US" sz="1200" baseline="0" dirty="0">
                          <a:solidFill>
                            <a:srgbClr val="FF0000"/>
                          </a:solidFill>
                          <a:latin typeface="Consolas" panose="020B0609020204030204" pitchFamily="49" charset="0"/>
                        </a:rPr>
                        <a:t> </a:t>
                      </a:r>
                      <a:r>
                        <a:rPr lang="en-US" sz="1200" dirty="0">
                          <a:solidFill>
                            <a:srgbClr val="FF0000"/>
                          </a:solidFill>
                          <a:latin typeface="Consolas" panose="020B0609020204030204" pitchFamily="49" charset="0"/>
                        </a:rPr>
                        <a:t>value at Address 15</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7102">
                <a:tc>
                  <a:txBody>
                    <a:bodyPr/>
                    <a:lstStyle/>
                    <a:p>
                      <a:pPr algn="r"/>
                      <a:r>
                        <a:rPr lang="en-US" sz="1200" dirty="0">
                          <a:latin typeface="Consolas" panose="020B0609020204030204" pitchFamily="49" charset="0"/>
                        </a:rPr>
                        <a:t>4</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Subtract</a:t>
                      </a:r>
                      <a:r>
                        <a:rPr lang="en-US" sz="1200" baseline="0" dirty="0">
                          <a:solidFill>
                            <a:srgbClr val="FF0000"/>
                          </a:solidFill>
                          <a:latin typeface="Consolas" panose="020B0609020204030204" pitchFamily="49" charset="0"/>
                        </a:rPr>
                        <a:t> 'pi' from 'x' </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7102">
                <a:tc>
                  <a:txBody>
                    <a:bodyPr/>
                    <a:lstStyle/>
                    <a:p>
                      <a:pPr algn="r"/>
                      <a:r>
                        <a:rPr lang="en-US" sz="1200" dirty="0">
                          <a:latin typeface="Consolas" panose="020B0609020204030204" pitchFamily="49" charset="0"/>
                        </a:rPr>
                        <a:t>5</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onsolas" panose="020B0609020204030204" pitchFamily="49" charset="0"/>
                        </a:rPr>
                        <a:t>Assign </a:t>
                      </a:r>
                      <a:r>
                        <a:rPr lang="en-US" sz="1200" baseline="0" dirty="0">
                          <a:solidFill>
                            <a:srgbClr val="FF0000"/>
                          </a:solidFill>
                          <a:latin typeface="Consolas" panose="020B0609020204030204" pitchFamily="49" charset="0"/>
                        </a:rPr>
                        <a:t>'result' the previous calculation</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7102">
                <a:tc>
                  <a:txBody>
                    <a:bodyPr/>
                    <a:lstStyle/>
                    <a:p>
                      <a:pPr algn="r"/>
                      <a:r>
                        <a:rPr lang="en-US" sz="1200" dirty="0">
                          <a:latin typeface="Consolas" panose="020B0609020204030204" pitchFamily="49" charset="0"/>
                        </a:rPr>
                        <a:t>6</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I</a:t>
                      </a:r>
                      <a:r>
                        <a:rPr lang="en-US" sz="1200" baseline="0" dirty="0">
                          <a:solidFill>
                            <a:srgbClr val="FF0000"/>
                          </a:solidFill>
                          <a:latin typeface="Consolas" panose="020B0609020204030204" pitchFamily="49" charset="0"/>
                        </a:rPr>
                        <a:t>f 'result' is not negative, jump to Address 9</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7102">
                <a:tc>
                  <a:txBody>
                    <a:bodyPr/>
                    <a:lstStyle/>
                    <a:p>
                      <a:pPr algn="r"/>
                      <a:r>
                        <a:rPr lang="en-US" sz="1200" dirty="0">
                          <a:latin typeface="Consolas" panose="020B0609020204030204" pitchFamily="49" charset="0"/>
                        </a:rPr>
                        <a:t>7</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Negate 'result'</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7102">
                <a:tc>
                  <a:txBody>
                    <a:bodyPr/>
                    <a:lstStyle/>
                    <a:p>
                      <a:pPr algn="r"/>
                      <a:r>
                        <a:rPr lang="en-US" sz="1200" dirty="0">
                          <a:latin typeface="Consolas" panose="020B0609020204030204" pitchFamily="49" charset="0"/>
                        </a:rPr>
                        <a:t>8</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Assign 'result' the previous calculation</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7102">
                <a:tc>
                  <a:txBody>
                    <a:bodyPr/>
                    <a:lstStyle/>
                    <a:p>
                      <a:pPr algn="r"/>
                      <a:r>
                        <a:rPr lang="en-US" sz="1200" dirty="0">
                          <a:latin typeface="Consolas" panose="020B0609020204030204" pitchFamily="49" charset="0"/>
                        </a:rPr>
                        <a:t>9</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Call routine to print a string at Address 16</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7102">
                <a:tc>
                  <a:txBody>
                    <a:bodyPr/>
                    <a:lstStyle/>
                    <a:p>
                      <a:pPr algn="r"/>
                      <a:r>
                        <a:rPr lang="en-US" sz="1200" dirty="0">
                          <a:latin typeface="Consolas" panose="020B0609020204030204" pitchFamily="49" charset="0"/>
                        </a:rPr>
                        <a:t>10</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Call routine</a:t>
                      </a:r>
                      <a:r>
                        <a:rPr lang="en-US" sz="1200" baseline="0" dirty="0">
                          <a:solidFill>
                            <a:srgbClr val="FF0000"/>
                          </a:solidFill>
                          <a:latin typeface="Consolas" panose="020B0609020204030204" pitchFamily="49" charset="0"/>
                        </a:rPr>
                        <a:t> to print a double 'x'</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7102">
                <a:tc>
                  <a:txBody>
                    <a:bodyPr/>
                    <a:lstStyle/>
                    <a:p>
                      <a:pPr algn="r"/>
                      <a:r>
                        <a:rPr lang="en-US" sz="1200" dirty="0">
                          <a:latin typeface="Consolas" panose="020B0609020204030204" pitchFamily="49" charset="0"/>
                        </a:rPr>
                        <a:t>11</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Call routine to print an end-of-line character</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227102">
                <a:tc>
                  <a:txBody>
                    <a:bodyPr/>
                    <a:lstStyle/>
                    <a:p>
                      <a:pPr algn="r"/>
                      <a:r>
                        <a:rPr lang="en-US" sz="1200" dirty="0">
                          <a:latin typeface="Consolas" panose="020B0609020204030204" pitchFamily="49" charset="0"/>
                        </a:rPr>
                        <a:t>12</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FF0000"/>
                          </a:solidFill>
                          <a:latin typeface="Consolas" panose="020B0609020204030204" pitchFamily="49" charset="0"/>
                        </a:rPr>
                        <a:t>Set return value to 0</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27102">
                <a:tc>
                  <a:txBody>
                    <a:bodyPr/>
                    <a:lstStyle/>
                    <a:p>
                      <a:pPr algn="r"/>
                      <a:r>
                        <a:rPr lang="en-US" sz="1200" dirty="0">
                          <a:latin typeface="Consolas" panose="020B0609020204030204" pitchFamily="49" charset="0"/>
                        </a:rPr>
                        <a:t>13</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onsolas" panose="020B0609020204030204" pitchFamily="49" charset="0"/>
                        </a:rPr>
                        <a:t>Exit</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227102">
                <a:tc>
                  <a:txBody>
                    <a:bodyPr/>
                    <a:lstStyle/>
                    <a:p>
                      <a:pPr algn="r"/>
                      <a:r>
                        <a:rPr lang="en-US" sz="1200" dirty="0">
                          <a:latin typeface="Consolas" panose="020B0609020204030204" pitchFamily="49" charset="0"/>
                        </a:rPr>
                        <a:t>14</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0070C0"/>
                          </a:solidFill>
                          <a:latin typeface="Consolas" panose="020B0609020204030204" pitchFamily="49" charset="0"/>
                        </a:rPr>
                        <a:t>"Enter a value 'x': "</a:t>
                      </a:r>
                      <a:endParaRPr lang="en-CA" sz="12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4"/>
                  </a:ext>
                </a:extLst>
              </a:tr>
              <a:tr h="227102">
                <a:tc>
                  <a:txBody>
                    <a:bodyPr/>
                    <a:lstStyle/>
                    <a:p>
                      <a:pPr algn="r"/>
                      <a:r>
                        <a:rPr lang="en-US" sz="1200" dirty="0">
                          <a:latin typeface="Consolas" panose="020B0609020204030204" pitchFamily="49" charset="0"/>
                        </a:rPr>
                        <a:t>15</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a:solidFill>
                            <a:srgbClr val="0070C0"/>
                          </a:solidFill>
                          <a:latin typeface="Consolas" panose="020B0609020204030204" pitchFamily="49" charset="0"/>
                        </a:rPr>
                        <a:t>3.</a:t>
                      </a:r>
                      <a:r>
                        <a:rPr lang="en-US" sz="1200" dirty="0">
                          <a:solidFill>
                            <a:srgbClr val="0070C0"/>
                          </a:solidFill>
                          <a:latin typeface="Consolas" panose="020B0609020204030204" pitchFamily="49" charset="0"/>
                          <a:cs typeface="Consolas" panose="020B0609020204030204" pitchFamily="49" charset="0"/>
                        </a:rPr>
                        <a:t>1415926535897932</a:t>
                      </a:r>
                      <a:endParaRPr lang="en-CA" sz="12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27102">
                <a:tc>
                  <a:txBody>
                    <a:bodyPr/>
                    <a:lstStyle/>
                    <a:p>
                      <a:pPr algn="r"/>
                      <a:r>
                        <a:rPr lang="en-US" sz="1200" dirty="0">
                          <a:latin typeface="Consolas" panose="020B0609020204030204" pitchFamily="49" charset="0"/>
                        </a:rPr>
                        <a:t>16</a:t>
                      </a:r>
                      <a:endParaRPr lang="en-CA" sz="12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Consolas" panose="020B0609020204030204" pitchFamily="49" charset="0"/>
                        </a:rPr>
                        <a:t>"|x - pi| = "</a:t>
                      </a:r>
                      <a:endParaRPr lang="en-CA" sz="12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ustDataLst>
      <p:tags r:id="rId1"/>
    </p:custDataLst>
    <p:extLst>
      <p:ext uri="{BB962C8B-B14F-4D97-AF65-F5344CB8AC3E}">
        <p14:creationId xmlns:p14="http://schemas.microsoft.com/office/powerpoint/2010/main" val="4186714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Local variables</a:t>
            </a:r>
          </a:p>
        </p:txBody>
      </p:sp>
      <p:sp>
        <p:nvSpPr>
          <p:cNvPr id="3" name="Content Placeholder 2"/>
          <p:cNvSpPr>
            <a:spLocks noGrp="1"/>
          </p:cNvSpPr>
          <p:nvPr>
            <p:ph idx="1"/>
          </p:nvPr>
        </p:nvSpPr>
        <p:spPr/>
        <p:txBody>
          <a:bodyPr/>
          <a:lstStyle/>
          <a:p>
            <a:pPr algn="l"/>
            <a:r>
              <a:rPr lang="en-US" dirty="0"/>
              <a:t>One idea is to include the memory for the local variables together with the instructions and constants</a:t>
            </a:r>
          </a:p>
          <a:p>
            <a:pPr lvl="1" algn="l"/>
            <a:r>
              <a:rPr lang="en-US" dirty="0"/>
              <a:t>Problem:</a:t>
            </a:r>
          </a:p>
          <a:p>
            <a:pPr lvl="2" algn="l"/>
            <a:r>
              <a:rPr lang="en-US" dirty="0"/>
              <a:t>We would have to reserve memory for all local variables even if it is unlikely that they will ever be used</a:t>
            </a:r>
          </a:p>
          <a:p>
            <a:pPr lvl="2" algn="l"/>
            <a:r>
              <a:rPr lang="en-US" dirty="0"/>
              <a:t>We will not be able to perform recursive algorithms</a:t>
            </a:r>
          </a:p>
          <a:p>
            <a:pPr lvl="1" algn="l"/>
            <a:endParaRPr lang="en-US" dirty="0"/>
          </a:p>
          <a:p>
            <a:pPr algn="l"/>
            <a:r>
              <a:rPr lang="en-US" dirty="0"/>
              <a:t>The most common strategy is to place local variables elsewhere in memory</a:t>
            </a:r>
          </a:p>
          <a:p>
            <a:pPr lvl="1" algn="l"/>
            <a:r>
              <a:rPr lang="en-US" dirty="0"/>
              <a:t>The most preferred place is at the </a:t>
            </a:r>
            <a:r>
              <a:rPr lang="en-US" i="1" dirty="0"/>
              <a:t>end</a:t>
            </a:r>
            <a:r>
              <a:rPr lang="en-US" dirty="0"/>
              <a:t> of main memory</a:t>
            </a:r>
            <a:endParaRPr lang="en-CA" dirty="0"/>
          </a:p>
        </p:txBody>
      </p:sp>
    </p:spTree>
    <p:custDataLst>
      <p:tags r:id="rId1"/>
    </p:custDataLst>
    <p:extLst>
      <p:ext uri="{BB962C8B-B14F-4D97-AF65-F5344CB8AC3E}">
        <p14:creationId xmlns:p14="http://schemas.microsoft.com/office/powerpoint/2010/main" val="20353602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12.3|8.9|5.9|15.5|10.3"/>
</p:tagLst>
</file>

<file path=ppt/tags/tag2.xml><?xml version="1.0" encoding="utf-8"?>
<p:tagLst xmlns:a="http://schemas.openxmlformats.org/drawingml/2006/main" xmlns:r="http://schemas.openxmlformats.org/officeDocument/2006/relationships" xmlns:p="http://schemas.openxmlformats.org/presentationml/2006/main">
  <p:tag name="TIMING" val="|6.9|16.8|12|7.2|9.2|7.8"/>
</p:tagLst>
</file>

<file path=ppt/tags/tag3.xml><?xml version="1.0" encoding="utf-8"?>
<p:tagLst xmlns:a="http://schemas.openxmlformats.org/drawingml/2006/main" xmlns:r="http://schemas.openxmlformats.org/officeDocument/2006/relationships" xmlns:p="http://schemas.openxmlformats.org/presentationml/2006/main">
  <p:tag name="TIMING" val="|44.2|5.5|15.3|8.8|11.2|7.3|8.5|25.2|4.9|25.9|11.8|6.5|3.8|3"/>
</p:tagLst>
</file>

<file path=ppt/tags/tag4.xml><?xml version="1.0" encoding="utf-8"?>
<p:tagLst xmlns:a="http://schemas.openxmlformats.org/drawingml/2006/main" xmlns:r="http://schemas.openxmlformats.org/officeDocument/2006/relationships" xmlns:p="http://schemas.openxmlformats.org/presentationml/2006/main">
  <p:tag name="TIMING" val="|12.4|14.4|72.8"/>
</p:tagLst>
</file>

<file path=ppt/tags/tag5.xml><?xml version="1.0" encoding="utf-8"?>
<p:tagLst xmlns:a="http://schemas.openxmlformats.org/drawingml/2006/main" xmlns:r="http://schemas.openxmlformats.org/officeDocument/2006/relationships" xmlns:p="http://schemas.openxmlformats.org/presentationml/2006/main">
  <p:tag name="TIMING" val="|23.9"/>
</p:tagLst>
</file>

<file path=ppt/tags/tag6.xml><?xml version="1.0" encoding="utf-8"?>
<p:tagLst xmlns:a="http://schemas.openxmlformats.org/drawingml/2006/main" xmlns:r="http://schemas.openxmlformats.org/officeDocument/2006/relationships" xmlns:p="http://schemas.openxmlformats.org/presentationml/2006/main">
  <p:tag name="TIMING" val="|11.9|16.7|19.6|7.7"/>
</p:tagLst>
</file>

<file path=ppt/tags/tag7.xml><?xml version="1.0" encoding="utf-8"?>
<p:tagLst xmlns:a="http://schemas.openxmlformats.org/drawingml/2006/main" xmlns:r="http://schemas.openxmlformats.org/officeDocument/2006/relationships" xmlns:p="http://schemas.openxmlformats.org/presentationml/2006/main">
  <p:tag name="TIMING" val="|17|3.6|9.6|7.6|36.8|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80824</TotalTime>
  <Words>1142</Words>
  <Application>Microsoft Office PowerPoint</Application>
  <PresentationFormat>On-screen Show (4:3)</PresentationFormat>
  <Paragraphs>257</Paragraphs>
  <Slides>15</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Consolas</vt:lpstr>
      <vt:lpstr>Constantia</vt:lpstr>
      <vt:lpstr>Georgia</vt:lpstr>
      <vt:lpstr>Times New Roman</vt:lpstr>
      <vt:lpstr>Custom Design</vt:lpstr>
      <vt:lpstr>The call stack</vt:lpstr>
      <vt:lpstr>Outline</vt:lpstr>
      <vt:lpstr>Main memory</vt:lpstr>
      <vt:lpstr>Example</vt:lpstr>
      <vt:lpstr>Example</vt:lpstr>
      <vt:lpstr>Instructions</vt:lpstr>
      <vt:lpstr>Main memory</vt:lpstr>
      <vt:lpstr>Main memory</vt:lpstr>
      <vt:lpstr>Local variables</vt:lpstr>
      <vt:lpstr>Local variables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1518</cp:revision>
  <dcterms:created xsi:type="dcterms:W3CDTF">2009-09-11T23:00:44Z</dcterms:created>
  <dcterms:modified xsi:type="dcterms:W3CDTF">2023-09-22T15:16:52Z</dcterms:modified>
</cp:coreProperties>
</file>